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2"/>
  </p:notesMasterIdLst>
  <p:sldIdLst>
    <p:sldId id="256" r:id="rId2"/>
    <p:sldId id="257" r:id="rId3"/>
    <p:sldId id="262" r:id="rId4"/>
    <p:sldId id="263" r:id="rId5"/>
    <p:sldId id="260" r:id="rId6"/>
    <p:sldId id="264" r:id="rId7"/>
    <p:sldId id="265" r:id="rId8"/>
    <p:sldId id="266" r:id="rId9"/>
    <p:sldId id="267" r:id="rId10"/>
    <p:sldId id="268"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1" autoAdjust="0"/>
    <p:restoredTop sz="94660"/>
  </p:normalViewPr>
  <p:slideViewPr>
    <p:cSldViewPr>
      <p:cViewPr varScale="1">
        <p:scale>
          <a:sx n="56" d="100"/>
          <a:sy n="56" d="100"/>
        </p:scale>
        <p:origin x="-1341" y="-89"/>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048C04-628A-42A5-9FFB-890B9145266E}" type="datetimeFigureOut">
              <a:rPr lang="en-US" smtClean="0"/>
              <a:t>6/27/2022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2CCD69-9A3D-4827-95E8-D14034884355}" type="slidenum">
              <a:rPr lang="en-US" smtClean="0"/>
              <a:t>‹#›</a:t>
            </a:fld>
            <a:endParaRPr lang="en-US"/>
          </a:p>
        </p:txBody>
      </p:sp>
    </p:spTree>
    <p:extLst>
      <p:ext uri="{BB962C8B-B14F-4D97-AF65-F5344CB8AC3E}">
        <p14:creationId xmlns:p14="http://schemas.microsoft.com/office/powerpoint/2010/main" val="3152229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05408C1-9146-4974-9F09-CC418828F84E}" type="datetimeFigureOut">
              <a:rPr lang="en-US" smtClean="0"/>
              <a:t>6/27/2022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155D3-1660-4609-99E2-5D037925307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5408C1-9146-4974-9F09-CC418828F84E}" type="datetimeFigureOut">
              <a:rPr lang="en-US" smtClean="0"/>
              <a:t>6/27/2022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155D3-1660-4609-99E2-5D037925307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05408C1-9146-4974-9F09-CC418828F84E}" type="datetimeFigureOut">
              <a:rPr lang="en-US" smtClean="0"/>
              <a:t>6/27/2022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155D3-1660-4609-99E2-5D0379253079}"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5408C1-9146-4974-9F09-CC418828F84E}" type="datetimeFigureOut">
              <a:rPr lang="en-US" smtClean="0"/>
              <a:t>6/27/2022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155D3-1660-4609-99E2-5D0379253079}"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5408C1-9146-4974-9F09-CC418828F84E}" type="datetimeFigureOut">
              <a:rPr lang="en-US" smtClean="0"/>
              <a:t>6/27/2022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155D3-1660-4609-99E2-5D037925307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805408C1-9146-4974-9F09-CC418828F84E}" type="datetimeFigureOut">
              <a:rPr lang="en-US" smtClean="0"/>
              <a:t>6/27/2022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155D3-1660-4609-99E2-5D0379253079}"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05408C1-9146-4974-9F09-CC418828F84E}" type="datetimeFigureOut">
              <a:rPr lang="en-US" smtClean="0"/>
              <a:t>6/27/2022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5155D3-1660-4609-99E2-5D037925307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5408C1-9146-4974-9F09-CC418828F84E}" type="datetimeFigureOut">
              <a:rPr lang="en-US" smtClean="0"/>
              <a:t>6/27/2022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5155D3-1660-4609-99E2-5D037925307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805408C1-9146-4974-9F09-CC418828F84E}" type="datetimeFigureOut">
              <a:rPr lang="en-US" smtClean="0"/>
              <a:t>6/27/2022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5155D3-1660-4609-99E2-5D037925307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805408C1-9146-4974-9F09-CC418828F84E}" type="datetimeFigureOut">
              <a:rPr lang="en-US" smtClean="0"/>
              <a:t>6/27/2022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155D3-1660-4609-99E2-5D0379253079}"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5408C1-9146-4974-9F09-CC418828F84E}" type="datetimeFigureOut">
              <a:rPr lang="en-US" smtClean="0"/>
              <a:t>6/27/2022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155D3-1660-4609-99E2-5D0379253079}"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805408C1-9146-4974-9F09-CC418828F84E}" type="datetimeFigureOut">
              <a:rPr lang="en-US" smtClean="0"/>
              <a:t>6/27/2022</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925155D3-1660-4609-99E2-5D0379253079}"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wav"/><Relationship Id="rId1" Type="http://schemas.openxmlformats.org/officeDocument/2006/relationships/audi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wav"/><Relationship Id="rId1" Type="http://schemas.openxmlformats.org/officeDocument/2006/relationships/audio" Target="NULL"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wav"/><Relationship Id="rId1" Type="http://schemas.openxmlformats.org/officeDocument/2006/relationships/audio" Target="NULL"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Wood’s </a:t>
            </a:r>
            <a:r>
              <a:rPr lang="en-US" dirty="0" err="1" smtClean="0"/>
              <a:t>Despatch</a:t>
            </a:r>
            <a:endParaRPr lang="en-US" dirty="0"/>
          </a:p>
        </p:txBody>
      </p:sp>
      <p:sp>
        <p:nvSpPr>
          <p:cNvPr id="3" name="Subtitle 2"/>
          <p:cNvSpPr>
            <a:spLocks noGrp="1"/>
          </p:cNvSpPr>
          <p:nvPr>
            <p:ph type="subTitle" idx="1"/>
          </p:nvPr>
        </p:nvSpPr>
        <p:spPr/>
        <p:txBody>
          <a:bodyPr>
            <a:normAutofit/>
          </a:bodyPr>
          <a:lstStyle/>
          <a:p>
            <a:pPr algn="r"/>
            <a:r>
              <a:rPr lang="en-US" dirty="0" err="1" smtClean="0"/>
              <a:t>Juri</a:t>
            </a:r>
            <a:r>
              <a:rPr lang="en-US" dirty="0" smtClean="0"/>
              <a:t> Das</a:t>
            </a:r>
          </a:p>
          <a:p>
            <a:pPr algn="r"/>
            <a:r>
              <a:rPr lang="en-US" dirty="0" smtClean="0"/>
              <a:t>Assistant Professor</a:t>
            </a:r>
          </a:p>
          <a:p>
            <a:pPr algn="r"/>
            <a:r>
              <a:rPr lang="en-US" dirty="0" smtClean="0"/>
              <a:t>Dept. of Education</a:t>
            </a:r>
          </a:p>
        </p:txBody>
      </p:sp>
      <p:pic>
        <p:nvPicPr>
          <p:cNvPr id="12" name="Audio 11">
            <a:hlinkClick r:id="" action="ppaction://media"/>
          </p:cNvPr>
          <p:cNvPicPr>
            <a:picLocks noChangeAspect="1"/>
          </p:cNvPicPr>
          <p:nvPr>
            <a:audioFile r:link="rId1"/>
            <p:extLst>
              <p:ext uri="{DAA4B4D4-6D71-4841-9C94-3DE7FCFB9230}">
                <p14:media xmlns:p14="http://schemas.microsoft.com/office/powerpoint/2010/main" r:embed="rId2">
                  <p14:trim end="15358.5942"/>
                </p14:media>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52771985"/>
      </p:ext>
    </p:extLst>
  </p:cSld>
  <p:clrMapOvr>
    <a:masterClrMapping/>
  </p:clrMapOvr>
  <mc:AlternateContent xmlns:mc="http://schemas.openxmlformats.org/markup-compatibility/2006" xmlns:p14="http://schemas.microsoft.com/office/powerpoint/2010/main">
    <mc:Choice Requires="p14">
      <p:transition spd="slow" p14:dur="2000" advTm="15446"/>
    </mc:Choice>
    <mc:Fallback xmlns="">
      <p:transition spd="slow" advTm="15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47800"/>
            <a:ext cx="8686800" cy="4830763"/>
          </a:xfrm>
        </p:spPr>
        <p:txBody>
          <a:bodyPr>
            <a:normAutofit fontScale="92500" lnSpcReduction="10000"/>
          </a:bodyPr>
          <a:lstStyle/>
          <a:p>
            <a:r>
              <a:rPr lang="en-US" dirty="0"/>
              <a:t>The </a:t>
            </a:r>
            <a:r>
              <a:rPr lang="en-US" dirty="0" err="1"/>
              <a:t>Despatch</a:t>
            </a:r>
            <a:r>
              <a:rPr lang="en-US" dirty="0"/>
              <a:t> , in reality promoted Western literature and knowledge and government offices showed preferences for persons educated in English. Priority was given to people educated on English pattern with regard to government posts.</a:t>
            </a:r>
          </a:p>
          <a:p>
            <a:r>
              <a:rPr lang="en-US" dirty="0"/>
              <a:t>The education planning and management schemes remained only in black and white.</a:t>
            </a:r>
          </a:p>
          <a:p>
            <a:r>
              <a:rPr lang="en-US" dirty="0"/>
              <a:t>It neglected general education. Only the privileged class receives education. Indigenous schools remained neglected</a:t>
            </a:r>
            <a:r>
              <a:rPr lang="en-US" dirty="0" smtClean="0"/>
              <a:t>.</a:t>
            </a:r>
          </a:p>
          <a:p>
            <a:r>
              <a:rPr lang="en-US" dirty="0"/>
              <a:t>The three universities were modeled on the London University and the Government’s policy of nominating members to the senate was biased. Therefore higher education was not related to Indian conditions.</a:t>
            </a:r>
          </a:p>
          <a:p>
            <a:r>
              <a:rPr lang="en-US" dirty="0"/>
              <a:t>The </a:t>
            </a:r>
            <a:r>
              <a:rPr lang="en-US" dirty="0" err="1"/>
              <a:t>Despatch</a:t>
            </a:r>
            <a:r>
              <a:rPr lang="en-US" dirty="0"/>
              <a:t> succeeded in only producing a class of clerks and accountants.</a:t>
            </a:r>
          </a:p>
          <a:p>
            <a:endParaRPr lang="en-US" dirty="0"/>
          </a:p>
          <a:p>
            <a:endParaRPr lang="en-US" dirty="0"/>
          </a:p>
        </p:txBody>
      </p:sp>
      <p:sp>
        <p:nvSpPr>
          <p:cNvPr id="3" name="Title 2"/>
          <p:cNvSpPr>
            <a:spLocks noGrp="1"/>
          </p:cNvSpPr>
          <p:nvPr>
            <p:ph type="title"/>
          </p:nvPr>
        </p:nvSpPr>
        <p:spPr/>
        <p:txBody>
          <a:bodyPr/>
          <a:lstStyle/>
          <a:p>
            <a:r>
              <a:rPr lang="en-US" dirty="0" smtClean="0"/>
              <a:t>DEMERITS</a:t>
            </a:r>
            <a:endParaRPr lang="en-US" dirty="0"/>
          </a:p>
        </p:txBody>
      </p:sp>
    </p:spTree>
    <p:extLst>
      <p:ext uri="{BB962C8B-B14F-4D97-AF65-F5344CB8AC3E}">
        <p14:creationId xmlns:p14="http://schemas.microsoft.com/office/powerpoint/2010/main" val="2963200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Background of Wood’s </a:t>
            </a:r>
            <a:r>
              <a:rPr lang="en-US" dirty="0" err="1" smtClean="0"/>
              <a:t>Despatch</a:t>
            </a:r>
            <a:endParaRPr lang="en-US" dirty="0" smtClean="0"/>
          </a:p>
          <a:p>
            <a:r>
              <a:rPr lang="en-US" dirty="0" smtClean="0"/>
              <a:t>Aims and objectives of wood’s </a:t>
            </a:r>
            <a:r>
              <a:rPr lang="en-US" dirty="0" err="1" smtClean="0"/>
              <a:t>Despatch</a:t>
            </a:r>
            <a:endParaRPr lang="en-US" dirty="0"/>
          </a:p>
        </p:txBody>
      </p:sp>
      <p:sp>
        <p:nvSpPr>
          <p:cNvPr id="2" name="Title 1"/>
          <p:cNvSpPr>
            <a:spLocks noGrp="1"/>
          </p:cNvSpPr>
          <p:nvPr>
            <p:ph type="title"/>
          </p:nvPr>
        </p:nvSpPr>
        <p:spPr/>
        <p:txBody>
          <a:bodyPr/>
          <a:lstStyle/>
          <a:p>
            <a:r>
              <a:rPr lang="en-US" dirty="0" smtClean="0"/>
              <a:t>Content</a:t>
            </a:r>
            <a:endParaRPr lang="en-US" dirty="0"/>
          </a:p>
        </p:txBody>
      </p:sp>
      <p:pic>
        <p:nvPicPr>
          <p:cNvPr id="9" name="Audio 8">
            <a:hlinkClick r:id="" action="ppaction://media"/>
          </p:cNvPr>
          <p:cNvPicPr>
            <a:picLocks noChangeAspect="1"/>
          </p:cNvPicPr>
          <p:nvPr>
            <a:audioFile r:link="rId1"/>
            <p:extLst>
              <p:ext uri="{DAA4B4D4-6D71-4841-9C94-3DE7FCFB9230}">
                <p14:media xmlns:p14="http://schemas.microsoft.com/office/powerpoint/2010/main" r:embed="rId2">
                  <p14:trim end="9618.5942"/>
                </p14:media>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76671656"/>
      </p:ext>
    </p:extLst>
  </p:cSld>
  <p:clrMapOvr>
    <a:masterClrMapping/>
  </p:clrMapOvr>
  <mc:AlternateContent xmlns:mc="http://schemas.openxmlformats.org/markup-compatibility/2006" xmlns:p14="http://schemas.microsoft.com/office/powerpoint/2010/main">
    <mc:Choice Requires="p14">
      <p:transition spd="slow" p14:dur="2000" advTm="9698"/>
    </mc:Choice>
    <mc:Fallback xmlns="">
      <p:transition spd="slow" advTm="9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990599"/>
          </a:xfrm>
        </p:spPr>
        <p:txBody>
          <a:bodyPr>
            <a:normAutofit/>
          </a:bodyPr>
          <a:lstStyle/>
          <a:p>
            <a:pPr algn="l"/>
            <a:r>
              <a:rPr lang="en-US" sz="4000" dirty="0" smtClean="0"/>
              <a:t>Background of wood’s </a:t>
            </a:r>
            <a:r>
              <a:rPr lang="en-US" sz="4000" dirty="0" err="1" smtClean="0"/>
              <a:t>despatch</a:t>
            </a:r>
            <a:endParaRPr lang="en-US" sz="4000" dirty="0"/>
          </a:p>
        </p:txBody>
      </p:sp>
      <p:sp>
        <p:nvSpPr>
          <p:cNvPr id="3" name="Subtitle 2"/>
          <p:cNvSpPr>
            <a:spLocks noGrp="1"/>
          </p:cNvSpPr>
          <p:nvPr>
            <p:ph type="subTitle" idx="1"/>
          </p:nvPr>
        </p:nvSpPr>
        <p:spPr>
          <a:xfrm>
            <a:off x="685800" y="1371600"/>
            <a:ext cx="7772400" cy="5029200"/>
          </a:xfrm>
        </p:spPr>
        <p:txBody>
          <a:bodyPr>
            <a:normAutofit fontScale="92500"/>
          </a:bodyPr>
          <a:lstStyle/>
          <a:p>
            <a:pPr marL="457200" indent="-457200" algn="just">
              <a:buFont typeface="Arial" pitchFamily="34" charset="0"/>
              <a:buChar char="•"/>
            </a:pPr>
            <a:r>
              <a:rPr lang="en-US" sz="2400" dirty="0">
                <a:latin typeface="+mj-lt"/>
                <a:cs typeface="Arial" pitchFamily="34" charset="0"/>
              </a:rPr>
              <a:t>T</a:t>
            </a:r>
            <a:r>
              <a:rPr lang="en-US" sz="2400" dirty="0" smtClean="0">
                <a:latin typeface="+mj-lt"/>
                <a:cs typeface="Arial" pitchFamily="34" charset="0"/>
              </a:rPr>
              <a:t>he </a:t>
            </a:r>
            <a:r>
              <a:rPr lang="en-US" sz="2400" dirty="0">
                <a:latin typeface="+mj-lt"/>
                <a:cs typeface="Arial" pitchFamily="34" charset="0"/>
              </a:rPr>
              <a:t>Charter of the East India Company had to be renewed after every twenty </a:t>
            </a:r>
            <a:r>
              <a:rPr lang="en-US" sz="2400" dirty="0" smtClean="0">
                <a:latin typeface="+mj-lt"/>
                <a:cs typeface="Arial" pitchFamily="34" charset="0"/>
              </a:rPr>
              <a:t>years.</a:t>
            </a:r>
          </a:p>
          <a:p>
            <a:pPr marL="457200" indent="-457200" algn="just">
              <a:buFont typeface="Arial" pitchFamily="34" charset="0"/>
              <a:buChar char="•"/>
            </a:pPr>
            <a:r>
              <a:rPr lang="en-US" sz="2400" dirty="0" smtClean="0">
                <a:latin typeface="+mj-lt"/>
                <a:cs typeface="Arial" pitchFamily="34" charset="0"/>
              </a:rPr>
              <a:t>Accordingly </a:t>
            </a:r>
            <a:r>
              <a:rPr lang="en-US" sz="2400" dirty="0">
                <a:latin typeface="+mj-lt"/>
                <a:cs typeface="Arial" pitchFamily="34" charset="0"/>
              </a:rPr>
              <a:t>while renewing the Charter in 1833 the British Parliament increased the sum of money to one million yearly from the one lakh in 1813 to be sent on education in India. </a:t>
            </a:r>
            <a:endParaRPr lang="en-US" sz="2400" dirty="0" smtClean="0">
              <a:latin typeface="+mj-lt"/>
              <a:cs typeface="Arial" pitchFamily="34" charset="0"/>
            </a:endParaRPr>
          </a:p>
          <a:p>
            <a:pPr marL="457200" indent="-457200" algn="just">
              <a:buFont typeface="Arial" pitchFamily="34" charset="0"/>
              <a:buChar char="•"/>
            </a:pPr>
            <a:r>
              <a:rPr lang="en-US" sz="2400" dirty="0" smtClean="0">
                <a:latin typeface="+mj-lt"/>
                <a:cs typeface="Arial" pitchFamily="34" charset="0"/>
              </a:rPr>
              <a:t>When </a:t>
            </a:r>
            <a:r>
              <a:rPr lang="en-US" sz="2400" dirty="0">
                <a:latin typeface="+mj-lt"/>
                <a:cs typeface="Arial" pitchFamily="34" charset="0"/>
              </a:rPr>
              <a:t>the time for renewal came in 1853, education in India had come to suffer numerous problems. The directors of the company decided to lay down a definite policy for education in India. </a:t>
            </a:r>
            <a:endParaRPr lang="en-US" sz="2400" dirty="0" smtClean="0">
              <a:latin typeface="+mj-lt"/>
              <a:cs typeface="Arial" pitchFamily="34" charset="0"/>
            </a:endParaRPr>
          </a:p>
          <a:p>
            <a:pPr marL="457200" indent="-457200" algn="just">
              <a:buFont typeface="Arial" pitchFamily="34" charset="0"/>
              <a:buChar char="•"/>
            </a:pPr>
            <a:r>
              <a:rPr lang="en-US" sz="2400" dirty="0">
                <a:latin typeface="+mj-lt"/>
                <a:cs typeface="Arial" pitchFamily="34" charset="0"/>
              </a:rPr>
              <a:t>Therefore, it became necessary to make a comprehensive survey of the entire field of education. As such, a Selection Committee of the British Parliament was set up in order to institute an enquiry into the measures for their reforms. </a:t>
            </a:r>
          </a:p>
          <a:p>
            <a:pPr marL="457200" indent="-457200" algn="just">
              <a:buFont typeface="Arial" pitchFamily="34" charset="0"/>
              <a:buChar char="•"/>
            </a:pPr>
            <a:endParaRPr lang="en-US" dirty="0" smtClean="0">
              <a:latin typeface="Agency FB" pitchFamily="34" charset="0"/>
              <a:cs typeface="Arial" pitchFamily="34" charset="0"/>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end="498708.6168"/>
                </p14:media>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72695679"/>
      </p:ext>
    </p:extLst>
  </p:cSld>
  <p:clrMapOvr>
    <a:masterClrMapping/>
  </p:clrMapOvr>
  <mc:AlternateContent xmlns:mc="http://schemas.openxmlformats.org/markup-compatibility/2006" xmlns:p14="http://schemas.microsoft.com/office/powerpoint/2010/main">
    <mc:Choice Requires="p14">
      <p:transition spd="slow" p14:dur="2000" advTm="498788"/>
    </mc:Choice>
    <mc:Fallback xmlns="">
      <p:transition spd="slow" advTm="498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3208"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4864291"/>
          </a:xfrm>
        </p:spPr>
        <p:txBody>
          <a:bodyPr>
            <a:normAutofit lnSpcReduction="10000"/>
          </a:bodyPr>
          <a:lstStyle/>
          <a:p>
            <a:pPr marL="457200" indent="-457200" algn="just">
              <a:buFont typeface="Arial" pitchFamily="34" charset="0"/>
              <a:buChar char="•"/>
            </a:pPr>
            <a:r>
              <a:rPr lang="en-US" dirty="0" smtClean="0">
                <a:latin typeface="+mj-lt"/>
                <a:cs typeface="Arial" pitchFamily="34" charset="0"/>
              </a:rPr>
              <a:t>The </a:t>
            </a:r>
            <a:r>
              <a:rPr lang="en-US" dirty="0">
                <a:latin typeface="+mj-lt"/>
                <a:cs typeface="Arial" pitchFamily="34" charset="0"/>
              </a:rPr>
              <a:t>Committee studied the issue thoroughly and reported that the question of the Indian education should not be ignored and its development will not be in any case harmful to the British Empire. </a:t>
            </a:r>
          </a:p>
          <a:p>
            <a:pPr marL="457200" indent="-457200" algn="just">
              <a:buFont typeface="Arial" pitchFamily="34" charset="0"/>
              <a:buChar char="•"/>
            </a:pPr>
            <a:r>
              <a:rPr lang="en-US" dirty="0">
                <a:latin typeface="+mj-lt"/>
                <a:cs typeface="Arial" pitchFamily="34" charset="0"/>
              </a:rPr>
              <a:t>The suggestions of the Committee were </a:t>
            </a:r>
            <a:r>
              <a:rPr lang="en-US" dirty="0" err="1">
                <a:latin typeface="+mj-lt"/>
                <a:cs typeface="Arial" pitchFamily="34" charset="0"/>
              </a:rPr>
              <a:t>favourably</a:t>
            </a:r>
            <a:r>
              <a:rPr lang="en-US" dirty="0">
                <a:latin typeface="+mj-lt"/>
                <a:cs typeface="Arial" pitchFamily="34" charset="0"/>
              </a:rPr>
              <a:t> considered by the Board of Directors. Sir Charles Wood was the president of the Board of Control. </a:t>
            </a:r>
          </a:p>
          <a:p>
            <a:pPr marL="457200" indent="-457200" algn="just">
              <a:buFont typeface="Arial" pitchFamily="34" charset="0"/>
              <a:buChar char="•"/>
            </a:pPr>
            <a:r>
              <a:rPr lang="en-US" dirty="0">
                <a:latin typeface="+mj-lt"/>
                <a:cs typeface="Arial" pitchFamily="34" charset="0"/>
              </a:rPr>
              <a:t>Therefore, the declaration issued on July 19, 1854 was known as “Wood’s </a:t>
            </a:r>
            <a:r>
              <a:rPr lang="en-US" dirty="0" err="1">
                <a:latin typeface="+mj-lt"/>
                <a:cs typeface="Arial" pitchFamily="34" charset="0"/>
              </a:rPr>
              <a:t>Despatch</a:t>
            </a:r>
            <a:r>
              <a:rPr lang="en-US" dirty="0">
                <a:latin typeface="+mj-lt"/>
                <a:cs typeface="Arial" pitchFamily="34" charset="0"/>
              </a:rPr>
              <a:t>”, although it is said that the </a:t>
            </a:r>
            <a:r>
              <a:rPr lang="en-US" dirty="0" err="1">
                <a:latin typeface="+mj-lt"/>
                <a:cs typeface="Arial" pitchFamily="34" charset="0"/>
              </a:rPr>
              <a:t>Despatch</a:t>
            </a:r>
            <a:r>
              <a:rPr lang="en-US" dirty="0">
                <a:latin typeface="+mj-lt"/>
                <a:cs typeface="Arial" pitchFamily="34" charset="0"/>
              </a:rPr>
              <a:t> was written by the famous thinker John Stuart Mill, a clerk of the company at that time. On the basis of the recommendations of the Wood’s </a:t>
            </a:r>
            <a:r>
              <a:rPr lang="en-US" dirty="0" err="1">
                <a:latin typeface="+mj-lt"/>
                <a:cs typeface="Arial" pitchFamily="34" charset="0"/>
              </a:rPr>
              <a:t>Despatch</a:t>
            </a:r>
            <a:r>
              <a:rPr lang="en-US" dirty="0">
                <a:latin typeface="+mj-lt"/>
                <a:cs typeface="Arial" pitchFamily="34" charset="0"/>
              </a:rPr>
              <a:t>, new educational policies were formed.</a:t>
            </a:r>
          </a:p>
          <a:p>
            <a:endParaRPr lang="en-US" dirty="0"/>
          </a:p>
        </p:txBody>
      </p:sp>
      <p:sp>
        <p:nvSpPr>
          <p:cNvPr id="3" name="Title 2"/>
          <p:cNvSpPr>
            <a:spLocks noGrp="1"/>
          </p:cNvSpPr>
          <p:nvPr>
            <p:ph type="title"/>
          </p:nvPr>
        </p:nvSpPr>
        <p:spPr>
          <a:xfrm>
            <a:off x="457200" y="152400"/>
            <a:ext cx="8229600" cy="975852"/>
          </a:xfrm>
        </p:spPr>
        <p:txBody>
          <a:bodyPr/>
          <a:lstStyle/>
          <a:p>
            <a:r>
              <a:rPr lang="en-US" dirty="0" smtClean="0"/>
              <a:t>Cont.</a:t>
            </a:r>
            <a:endParaRPr lang="en-US" dirty="0"/>
          </a:p>
        </p:txBody>
      </p:sp>
    </p:spTree>
    <p:extLst>
      <p:ext uri="{BB962C8B-B14F-4D97-AF65-F5344CB8AC3E}">
        <p14:creationId xmlns:p14="http://schemas.microsoft.com/office/powerpoint/2010/main" val="26285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872067" y="1600200"/>
            <a:ext cx="7408333" cy="4525963"/>
          </a:xfrm>
        </p:spPr>
        <p:txBody>
          <a:bodyPr>
            <a:normAutofit lnSpcReduction="10000"/>
          </a:bodyPr>
          <a:lstStyle/>
          <a:p>
            <a:r>
              <a:rPr lang="en-US" dirty="0">
                <a:latin typeface="+mj-lt"/>
              </a:rPr>
              <a:t>a) To impart Western knowledge, information about the western culture to the Indians.</a:t>
            </a:r>
            <a:br>
              <a:rPr lang="en-US" dirty="0">
                <a:latin typeface="+mj-lt"/>
              </a:rPr>
            </a:br>
            <a:r>
              <a:rPr lang="en-US" dirty="0">
                <a:latin typeface="+mj-lt"/>
              </a:rPr>
              <a:t>b) To educate the natives of India so that a class of public servants could be created.</a:t>
            </a:r>
            <a:br>
              <a:rPr lang="en-US" dirty="0">
                <a:latin typeface="+mj-lt"/>
              </a:rPr>
            </a:br>
            <a:r>
              <a:rPr lang="en-US" dirty="0">
                <a:latin typeface="+mj-lt"/>
              </a:rPr>
              <a:t>c) To promote intellectual development and also raise the moral character of the young generation.</a:t>
            </a:r>
            <a:br>
              <a:rPr lang="en-US" dirty="0">
                <a:latin typeface="+mj-lt"/>
              </a:rPr>
            </a:br>
            <a:r>
              <a:rPr lang="en-US" dirty="0">
                <a:latin typeface="+mj-lt"/>
              </a:rPr>
              <a:t>d) To develop practical and vocational skills of the Indians people so that more and more articles could be produced and also to create a good market for consumption of those goods</a:t>
            </a:r>
            <a:r>
              <a:rPr lang="en-US" dirty="0" smtClean="0">
                <a:latin typeface="+mj-lt"/>
              </a:rPr>
              <a:t>.</a:t>
            </a:r>
          </a:p>
          <a:p>
            <a:r>
              <a:rPr lang="en-US" dirty="0" smtClean="0">
                <a:latin typeface="+mj-lt"/>
              </a:rPr>
              <a:t>e) To make people of India familiar with the works of </a:t>
            </a:r>
            <a:r>
              <a:rPr lang="en-US" dirty="0">
                <a:latin typeface="+mj-lt"/>
              </a:rPr>
              <a:t>E</a:t>
            </a:r>
            <a:r>
              <a:rPr lang="en-US" dirty="0" smtClean="0">
                <a:latin typeface="+mj-lt"/>
              </a:rPr>
              <a:t>uropean authors.</a:t>
            </a:r>
            <a:endParaRPr lang="en-US" dirty="0">
              <a:latin typeface="+mj-lt"/>
            </a:endParaRPr>
          </a:p>
        </p:txBody>
      </p:sp>
      <p:sp>
        <p:nvSpPr>
          <p:cNvPr id="2" name="Title 1"/>
          <p:cNvSpPr>
            <a:spLocks noGrp="1"/>
          </p:cNvSpPr>
          <p:nvPr>
            <p:ph type="title"/>
          </p:nvPr>
        </p:nvSpPr>
        <p:spPr/>
        <p:txBody>
          <a:bodyPr/>
          <a:lstStyle/>
          <a:p>
            <a:r>
              <a:rPr lang="en-US" dirty="0" smtClean="0"/>
              <a:t>Aims and Objectives </a:t>
            </a:r>
            <a:endParaRPr lang="en-US" dirty="0"/>
          </a:p>
        </p:txBody>
      </p:sp>
      <p:pic>
        <p:nvPicPr>
          <p:cNvPr id="9" name="Audio 8">
            <a:hlinkClick r:id="" action="ppaction://media"/>
          </p:cNvPr>
          <p:cNvPicPr>
            <a:picLocks noChangeAspect="1"/>
          </p:cNvPicPr>
          <p:nvPr>
            <a:audioFile r:link="rId1"/>
            <p:extLst>
              <p:ext uri="{DAA4B4D4-6D71-4841-9C94-3DE7FCFB9230}">
                <p14:media xmlns:p14="http://schemas.microsoft.com/office/powerpoint/2010/main" r:embed="rId2">
                  <p14:trim end="157529.7222"/>
                </p14:media>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68130321"/>
      </p:ext>
    </p:extLst>
  </p:cSld>
  <p:clrMapOvr>
    <a:masterClrMapping/>
  </p:clrMapOvr>
  <mc:AlternateContent xmlns:mc="http://schemas.openxmlformats.org/markup-compatibility/2006" xmlns:p14="http://schemas.microsoft.com/office/powerpoint/2010/main">
    <mc:Choice Requires="p14">
      <p:transition spd="slow" p14:dur="2000" advTm="157877"/>
    </mc:Choice>
    <mc:Fallback xmlns="">
      <p:transition spd="slow" advTm="157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295400"/>
            <a:ext cx="7408333" cy="4830763"/>
          </a:xfrm>
        </p:spPr>
        <p:txBody>
          <a:bodyPr/>
          <a:lstStyle/>
          <a:p>
            <a:pPr>
              <a:buFont typeface="Wingdings" pitchFamily="2" charset="2"/>
              <a:buChar char="Ø"/>
            </a:pPr>
            <a:r>
              <a:rPr lang="en-US" b="1" dirty="0">
                <a:latin typeface="Times New Roman" pitchFamily="18" charset="0"/>
                <a:cs typeface="Times New Roman" pitchFamily="18" charset="0"/>
              </a:rPr>
              <a:t>Establishment of Department of Education: </a:t>
            </a:r>
            <a:r>
              <a:rPr lang="en-US" dirty="0">
                <a:latin typeface="Times New Roman" pitchFamily="18" charset="0"/>
                <a:cs typeface="Times New Roman" pitchFamily="18" charset="0"/>
              </a:rPr>
              <a:t>The Wood’s </a:t>
            </a:r>
            <a:r>
              <a:rPr lang="en-US" dirty="0" err="1">
                <a:latin typeface="Times New Roman" pitchFamily="18" charset="0"/>
                <a:cs typeface="Times New Roman" pitchFamily="18" charset="0"/>
              </a:rPr>
              <a:t>Despatch</a:t>
            </a:r>
            <a:r>
              <a:rPr lang="en-US" dirty="0">
                <a:latin typeface="Times New Roman" pitchFamily="18" charset="0"/>
                <a:cs typeface="Times New Roman" pitchFamily="18" charset="0"/>
              </a:rPr>
              <a:t>, for the first time, recommended the creation of a Department of Public Instruction in each of the five provinces of Bengal, Bombay, Madras, the Punjab and the </a:t>
            </a:r>
            <a:r>
              <a:rPr lang="en-US" dirty="0" smtClean="0">
                <a:latin typeface="Times New Roman" pitchFamily="18" charset="0"/>
                <a:cs typeface="Times New Roman" pitchFamily="18" charset="0"/>
              </a:rPr>
              <a:t>North </a:t>
            </a:r>
            <a:r>
              <a:rPr lang="en-US" dirty="0">
                <a:latin typeface="Times New Roman" pitchFamily="18" charset="0"/>
                <a:cs typeface="Times New Roman" pitchFamily="18" charset="0"/>
              </a:rPr>
              <a:t>Western provinces</a:t>
            </a:r>
            <a:r>
              <a:rPr lang="en-US" dirty="0" smtClean="0">
                <a:latin typeface="Times New Roman" pitchFamily="18" charset="0"/>
                <a:cs typeface="Times New Roman" pitchFamily="18" charset="0"/>
              </a:rPr>
              <a:t>.</a:t>
            </a:r>
          </a:p>
          <a:p>
            <a:pPr>
              <a:buFont typeface="Wingdings" pitchFamily="2" charset="2"/>
              <a:buChar char="Ø"/>
            </a:pPr>
            <a:r>
              <a:rPr lang="en-US" b="1" dirty="0">
                <a:latin typeface="Times New Roman" pitchFamily="18" charset="0"/>
                <a:cs typeface="Times New Roman" pitchFamily="18" charset="0"/>
              </a:rPr>
              <a:t>Expansion of Mass Education</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a:t>
            </a:r>
            <a:r>
              <a:rPr lang="en-US" dirty="0">
                <a:latin typeface="Times New Roman" pitchFamily="18" charset="0"/>
                <a:cs typeface="Times New Roman" pitchFamily="18" charset="0"/>
              </a:rPr>
              <a:t> . It was observed that the common people were deprived of educational opportunities and therefore much emphasis was given on the increase of setting up primary, middle and high schools. The Downward </a:t>
            </a:r>
            <a:r>
              <a:rPr lang="en-US" dirty="0" err="1">
                <a:latin typeface="Times New Roman" pitchFamily="18" charset="0"/>
                <a:cs typeface="Times New Roman" pitchFamily="18" charset="0"/>
              </a:rPr>
              <a:t>Filtretion</a:t>
            </a:r>
            <a:r>
              <a:rPr lang="en-US" dirty="0">
                <a:latin typeface="Times New Roman" pitchFamily="18" charset="0"/>
                <a:cs typeface="Times New Roman" pitchFamily="18" charset="0"/>
              </a:rPr>
              <a:t> Theory as proposed earlier was discarded and in its place importance to primary education was given. </a:t>
            </a:r>
            <a:endParaRPr lang="en-US" dirty="0"/>
          </a:p>
        </p:txBody>
      </p:sp>
      <p:sp>
        <p:nvSpPr>
          <p:cNvPr id="3" name="Title 2"/>
          <p:cNvSpPr>
            <a:spLocks noGrp="1"/>
          </p:cNvSpPr>
          <p:nvPr>
            <p:ph type="title"/>
          </p:nvPr>
        </p:nvSpPr>
        <p:spPr/>
        <p:txBody>
          <a:bodyPr/>
          <a:lstStyle/>
          <a:p>
            <a:r>
              <a:rPr lang="en-US" dirty="0"/>
              <a:t>Recommendation:</a:t>
            </a:r>
          </a:p>
        </p:txBody>
      </p:sp>
    </p:spTree>
    <p:extLst>
      <p:ext uri="{BB962C8B-B14F-4D97-AF65-F5344CB8AC3E}">
        <p14:creationId xmlns:p14="http://schemas.microsoft.com/office/powerpoint/2010/main" val="3477131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458199" cy="5486400"/>
          </a:xfrm>
        </p:spPr>
        <p:txBody>
          <a:bodyPr>
            <a:normAutofit fontScale="62500" lnSpcReduction="20000"/>
          </a:bodyPr>
          <a:lstStyle/>
          <a:p>
            <a:r>
              <a:rPr lang="en-US" sz="3400" b="1" dirty="0">
                <a:latin typeface="Times New Roman" pitchFamily="18" charset="0"/>
                <a:cs typeface="Times New Roman" pitchFamily="18" charset="0"/>
              </a:rPr>
              <a:t>Establishment of Universities: </a:t>
            </a:r>
            <a:r>
              <a:rPr lang="en-US" sz="3400" dirty="0">
                <a:latin typeface="Times New Roman" pitchFamily="18" charset="0"/>
                <a:cs typeface="Times New Roman" pitchFamily="18" charset="0"/>
              </a:rPr>
              <a:t>- The </a:t>
            </a:r>
            <a:r>
              <a:rPr lang="en-US" sz="3400" dirty="0" err="1">
                <a:latin typeface="Times New Roman" pitchFamily="18" charset="0"/>
                <a:cs typeface="Times New Roman" pitchFamily="18" charset="0"/>
              </a:rPr>
              <a:t>Despatch</a:t>
            </a:r>
            <a:r>
              <a:rPr lang="en-US" sz="3400" dirty="0">
                <a:latin typeface="Times New Roman" pitchFamily="18" charset="0"/>
                <a:cs typeface="Times New Roman" pitchFamily="18" charset="0"/>
              </a:rPr>
              <a:t> recommended the establishment of universities in the three Presidency towns of Calcutta, Bombay and Madras. The universities were to be modeled after the London University and these were to have a senate comprising of a Chancellor, a Vice-Chancellor, and fellows who were nominated by the Government</a:t>
            </a:r>
            <a:r>
              <a:rPr lang="en-US" sz="3400" dirty="0" smtClean="0">
                <a:latin typeface="Times New Roman" pitchFamily="18" charset="0"/>
                <a:cs typeface="Times New Roman" pitchFamily="18" charset="0"/>
              </a:rPr>
              <a:t>.</a:t>
            </a:r>
          </a:p>
          <a:p>
            <a:r>
              <a:rPr lang="en-US" sz="3400" b="1" dirty="0">
                <a:latin typeface="Times New Roman" pitchFamily="18" charset="0"/>
                <a:cs typeface="Times New Roman" pitchFamily="18" charset="0"/>
              </a:rPr>
              <a:t>Grant - in-aid system: -</a:t>
            </a:r>
            <a:r>
              <a:rPr lang="en-US" sz="3400" dirty="0">
                <a:latin typeface="Times New Roman" pitchFamily="18" charset="0"/>
                <a:cs typeface="Times New Roman" pitchFamily="18" charset="0"/>
              </a:rPr>
              <a:t> The Wood’s </a:t>
            </a:r>
            <a:r>
              <a:rPr lang="en-US" sz="3400" dirty="0" err="1">
                <a:latin typeface="Times New Roman" pitchFamily="18" charset="0"/>
                <a:cs typeface="Times New Roman" pitchFamily="18" charset="0"/>
              </a:rPr>
              <a:t>Despatch</a:t>
            </a:r>
            <a:r>
              <a:rPr lang="en-US" sz="3400" dirty="0">
                <a:latin typeface="Times New Roman" pitchFamily="18" charset="0"/>
                <a:cs typeface="Times New Roman" pitchFamily="18" charset="0"/>
              </a:rPr>
              <a:t> recommended the sanction of a grant-in-aid system in the Indian educational </a:t>
            </a:r>
            <a:r>
              <a:rPr lang="en-US" sz="3400" dirty="0" smtClean="0">
                <a:latin typeface="Times New Roman" pitchFamily="18" charset="0"/>
                <a:cs typeface="Times New Roman" pitchFamily="18" charset="0"/>
              </a:rPr>
              <a:t>system</a:t>
            </a:r>
          </a:p>
          <a:p>
            <a:r>
              <a:rPr lang="en-US" sz="3400" dirty="0">
                <a:latin typeface="Times New Roman" pitchFamily="18" charset="0"/>
                <a:cs typeface="Times New Roman" pitchFamily="18" charset="0"/>
              </a:rPr>
              <a:t>Grants were given to those schools and colleges which satisfied the conditions given below :-</a:t>
            </a:r>
            <a:br>
              <a:rPr lang="en-US" sz="3400" dirty="0">
                <a:latin typeface="Times New Roman" pitchFamily="18" charset="0"/>
                <a:cs typeface="Times New Roman" pitchFamily="18" charset="0"/>
              </a:rPr>
            </a:br>
            <a:r>
              <a:rPr lang="en-US" sz="3400" dirty="0">
                <a:latin typeface="Times New Roman" pitchFamily="18" charset="0"/>
                <a:cs typeface="Times New Roman" pitchFamily="18" charset="0"/>
              </a:rPr>
              <a:t/>
            </a:r>
            <a:br>
              <a:rPr lang="en-US" sz="3400" dirty="0">
                <a:latin typeface="Times New Roman" pitchFamily="18" charset="0"/>
                <a:cs typeface="Times New Roman" pitchFamily="18" charset="0"/>
              </a:rPr>
            </a:br>
            <a:r>
              <a:rPr lang="en-US" sz="3400" dirty="0">
                <a:latin typeface="Times New Roman" pitchFamily="18" charset="0"/>
                <a:cs typeface="Times New Roman" pitchFamily="18" charset="0"/>
              </a:rPr>
              <a:t>a) The schools must provide secular education.</a:t>
            </a:r>
            <a:br>
              <a:rPr lang="en-US" sz="3400" dirty="0">
                <a:latin typeface="Times New Roman" pitchFamily="18" charset="0"/>
                <a:cs typeface="Times New Roman" pitchFamily="18" charset="0"/>
              </a:rPr>
            </a:br>
            <a:r>
              <a:rPr lang="en-US" sz="3400" dirty="0">
                <a:latin typeface="Times New Roman" pitchFamily="18" charset="0"/>
                <a:cs typeface="Times New Roman" pitchFamily="18" charset="0"/>
              </a:rPr>
              <a:t>b) The school management should run the school well.</a:t>
            </a:r>
            <a:br>
              <a:rPr lang="en-US" sz="3400" dirty="0">
                <a:latin typeface="Times New Roman" pitchFamily="18" charset="0"/>
                <a:cs typeface="Times New Roman" pitchFamily="18" charset="0"/>
              </a:rPr>
            </a:br>
            <a:r>
              <a:rPr lang="en-US" sz="3400" dirty="0">
                <a:latin typeface="Times New Roman" pitchFamily="18" charset="0"/>
                <a:cs typeface="Times New Roman" pitchFamily="18" charset="0"/>
              </a:rPr>
              <a:t>c) The school should agree to state inspection from time to time.</a:t>
            </a:r>
            <a:br>
              <a:rPr lang="en-US" sz="3400" dirty="0">
                <a:latin typeface="Times New Roman" pitchFamily="18" charset="0"/>
                <a:cs typeface="Times New Roman" pitchFamily="18" charset="0"/>
              </a:rPr>
            </a:br>
            <a:r>
              <a:rPr lang="en-US" sz="3400" dirty="0">
                <a:latin typeface="Times New Roman" pitchFamily="18" charset="0"/>
                <a:cs typeface="Times New Roman" pitchFamily="18" charset="0"/>
              </a:rPr>
              <a:t>d) The schools should follow any rule prescribed by the government for the regulation of the grant.</a:t>
            </a:r>
            <a:br>
              <a:rPr lang="en-US" sz="3400" dirty="0">
                <a:latin typeface="Times New Roman" pitchFamily="18" charset="0"/>
                <a:cs typeface="Times New Roman" pitchFamily="18" charset="0"/>
              </a:rPr>
            </a:br>
            <a:r>
              <a:rPr lang="en-US" sz="3400" dirty="0">
                <a:latin typeface="Times New Roman" pitchFamily="18" charset="0"/>
                <a:cs typeface="Times New Roman" pitchFamily="18" charset="0"/>
              </a:rPr>
              <a:t>e) The school must charge fees from the students.</a:t>
            </a: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endParaRPr lang="en-US" dirty="0"/>
          </a:p>
        </p:txBody>
      </p:sp>
      <p:sp>
        <p:nvSpPr>
          <p:cNvPr id="3" name="Title 2"/>
          <p:cNvSpPr>
            <a:spLocks noGrp="1"/>
          </p:cNvSpPr>
          <p:nvPr>
            <p:ph type="title"/>
          </p:nvPr>
        </p:nvSpPr>
        <p:spPr>
          <a:xfrm>
            <a:off x="457200" y="338328"/>
            <a:ext cx="8229600" cy="652272"/>
          </a:xfrm>
        </p:spPr>
        <p:txBody>
          <a:bodyPr>
            <a:normAutofit fontScale="90000"/>
          </a:bodyPr>
          <a:lstStyle/>
          <a:p>
            <a:r>
              <a:rPr lang="en-US" dirty="0" smtClean="0"/>
              <a:t>Cont.</a:t>
            </a:r>
            <a:endParaRPr lang="en-US" dirty="0"/>
          </a:p>
        </p:txBody>
      </p:sp>
    </p:spTree>
    <p:extLst>
      <p:ext uri="{BB962C8B-B14F-4D97-AF65-F5344CB8AC3E}">
        <p14:creationId xmlns:p14="http://schemas.microsoft.com/office/powerpoint/2010/main" val="4156997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95400"/>
            <a:ext cx="8381999" cy="4830763"/>
          </a:xfrm>
        </p:spPr>
        <p:txBody>
          <a:bodyPr/>
          <a:lstStyle/>
          <a:p>
            <a:r>
              <a:rPr lang="en-US" b="1" dirty="0">
                <a:latin typeface="Times New Roman" pitchFamily="18" charset="0"/>
                <a:cs typeface="Times New Roman" pitchFamily="18" charset="0"/>
              </a:rPr>
              <a:t>Teaching of Language: - </a:t>
            </a:r>
            <a:r>
              <a:rPr lang="en-US" dirty="0">
                <a:latin typeface="Times New Roman" pitchFamily="18" charset="0"/>
                <a:cs typeface="Times New Roman" pitchFamily="18" charset="0"/>
              </a:rPr>
              <a:t>The Wood’s </a:t>
            </a:r>
            <a:r>
              <a:rPr lang="en-US" dirty="0" err="1">
                <a:latin typeface="Times New Roman" pitchFamily="18" charset="0"/>
                <a:cs typeface="Times New Roman" pitchFamily="18" charset="0"/>
              </a:rPr>
              <a:t>Despatch</a:t>
            </a:r>
            <a:r>
              <a:rPr lang="en-US" dirty="0">
                <a:latin typeface="Times New Roman" pitchFamily="18" charset="0"/>
                <a:cs typeface="Times New Roman" pitchFamily="18" charset="0"/>
              </a:rPr>
              <a:t> gave importance to teaching of English, but at the same time, it also stressed on the teaching of Indian </a:t>
            </a:r>
            <a:r>
              <a:rPr lang="en-US" dirty="0" smtClean="0">
                <a:latin typeface="Times New Roman" pitchFamily="18" charset="0"/>
                <a:cs typeface="Times New Roman" pitchFamily="18" charset="0"/>
              </a:rPr>
              <a:t>languages. </a:t>
            </a:r>
            <a:r>
              <a:rPr lang="en-US" dirty="0">
                <a:latin typeface="Times New Roman" pitchFamily="18" charset="0"/>
                <a:cs typeface="Times New Roman" pitchFamily="18" charset="0"/>
              </a:rPr>
              <a:t>T</a:t>
            </a:r>
            <a:r>
              <a:rPr lang="en-US" dirty="0" smtClean="0">
                <a:latin typeface="Times New Roman" pitchFamily="18" charset="0"/>
                <a:cs typeface="Times New Roman" pitchFamily="18" charset="0"/>
              </a:rPr>
              <a:t>he </a:t>
            </a:r>
            <a:r>
              <a:rPr lang="en-US" dirty="0" err="1">
                <a:latin typeface="Times New Roman" pitchFamily="18" charset="0"/>
                <a:cs typeface="Times New Roman" pitchFamily="18" charset="0"/>
              </a:rPr>
              <a:t>Despatch</a:t>
            </a:r>
            <a:r>
              <a:rPr lang="en-US" dirty="0">
                <a:latin typeface="Times New Roman" pitchFamily="18" charset="0"/>
                <a:cs typeface="Times New Roman" pitchFamily="18" charset="0"/>
              </a:rPr>
              <a:t> clearly stated that Indian languages as well as English should be used as medium of instruction.</a:t>
            </a:r>
          </a:p>
          <a:p>
            <a:endParaRPr lang="en-US" b="1" dirty="0"/>
          </a:p>
        </p:txBody>
      </p:sp>
      <p:sp>
        <p:nvSpPr>
          <p:cNvPr id="3" name="Title 2"/>
          <p:cNvSpPr>
            <a:spLocks noGrp="1"/>
          </p:cNvSpPr>
          <p:nvPr>
            <p:ph type="title"/>
          </p:nvPr>
        </p:nvSpPr>
        <p:spPr>
          <a:xfrm>
            <a:off x="457200" y="338328"/>
            <a:ext cx="8229600" cy="728472"/>
          </a:xfrm>
        </p:spPr>
        <p:txBody>
          <a:bodyPr>
            <a:normAutofit fontScale="90000"/>
          </a:bodyPr>
          <a:lstStyle/>
          <a:p>
            <a:r>
              <a:rPr lang="en-US" dirty="0" smtClean="0"/>
              <a:t>Cont.</a:t>
            </a:r>
            <a:endParaRPr lang="en-US" dirty="0"/>
          </a:p>
        </p:txBody>
      </p:sp>
    </p:spTree>
    <p:extLst>
      <p:ext uri="{BB962C8B-B14F-4D97-AF65-F5344CB8AC3E}">
        <p14:creationId xmlns:p14="http://schemas.microsoft.com/office/powerpoint/2010/main" val="125531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371600"/>
            <a:ext cx="8686799" cy="5105400"/>
          </a:xfrm>
        </p:spPr>
        <p:txBody>
          <a:bodyPr>
            <a:normAutofit fontScale="92500" lnSpcReduction="20000"/>
          </a:bodyPr>
          <a:lstStyle/>
          <a:p>
            <a:pPr marL="0" indent="0">
              <a:buNone/>
            </a:pPr>
            <a:r>
              <a:rPr lang="en-US" dirty="0"/>
              <a:t>The wood’s </a:t>
            </a:r>
            <a:r>
              <a:rPr lang="en-US" dirty="0" err="1"/>
              <a:t>Despatch</a:t>
            </a:r>
            <a:r>
              <a:rPr lang="en-US" dirty="0"/>
              <a:t> for the first time in India, took a revolutionary steps in giving a direction to education. The </a:t>
            </a:r>
            <a:r>
              <a:rPr lang="en-US" dirty="0" err="1"/>
              <a:t>Despatch</a:t>
            </a:r>
            <a:r>
              <a:rPr lang="en-US" dirty="0"/>
              <a:t> included  many valuable recommendations for the development of education in India. The merits of the </a:t>
            </a:r>
            <a:r>
              <a:rPr lang="en-US" dirty="0" err="1"/>
              <a:t>Despatch</a:t>
            </a:r>
            <a:r>
              <a:rPr lang="en-US" dirty="0"/>
              <a:t> are discussed in the following points:</a:t>
            </a:r>
          </a:p>
          <a:p>
            <a:r>
              <a:rPr lang="en-US" dirty="0"/>
              <a:t>The Wood </a:t>
            </a:r>
            <a:r>
              <a:rPr lang="en-US" dirty="0" err="1"/>
              <a:t>Despatch</a:t>
            </a:r>
            <a:r>
              <a:rPr lang="en-US" dirty="0"/>
              <a:t> started a new era in Indian education system by clearly defining objectives of education.</a:t>
            </a:r>
          </a:p>
          <a:p>
            <a:r>
              <a:rPr lang="en-US" dirty="0"/>
              <a:t>It made the Government realize the importance of education for the people.</a:t>
            </a:r>
          </a:p>
          <a:p>
            <a:r>
              <a:rPr lang="en-US" dirty="0"/>
              <a:t>It presented a comprehensive scheme of education embracing primary, secondary and higher education.</a:t>
            </a:r>
          </a:p>
          <a:p>
            <a:r>
              <a:rPr lang="en-US" dirty="0"/>
              <a:t>It recommended the creation of a separate Department of Public Instruction in five provinces and appointment of a Director to head the Department.</a:t>
            </a:r>
          </a:p>
          <a:p>
            <a:r>
              <a:rPr lang="en-US" dirty="0"/>
              <a:t>The principle of Downward Filtration Theory was discarded by the Wood’s </a:t>
            </a:r>
            <a:r>
              <a:rPr lang="en-US" dirty="0" err="1"/>
              <a:t>Despatch</a:t>
            </a:r>
            <a:r>
              <a:rPr lang="en-US" dirty="0"/>
              <a:t> and it encouraged the promotion of mass education; it recommended the establishment of indigenous schools.</a:t>
            </a:r>
          </a:p>
        </p:txBody>
      </p:sp>
      <p:sp>
        <p:nvSpPr>
          <p:cNvPr id="3" name="Title 2"/>
          <p:cNvSpPr>
            <a:spLocks noGrp="1"/>
          </p:cNvSpPr>
          <p:nvPr>
            <p:ph type="title"/>
          </p:nvPr>
        </p:nvSpPr>
        <p:spPr>
          <a:xfrm>
            <a:off x="457200" y="338328"/>
            <a:ext cx="8229600" cy="1109472"/>
          </a:xfrm>
        </p:spPr>
        <p:txBody>
          <a:bodyPr/>
          <a:lstStyle/>
          <a:p>
            <a:r>
              <a:rPr lang="en-US" dirty="0" smtClean="0"/>
              <a:t>MERITS OF WOOD’S DESPATCH</a:t>
            </a:r>
            <a:endParaRPr lang="en-US" dirty="0"/>
          </a:p>
        </p:txBody>
      </p:sp>
    </p:spTree>
    <p:extLst>
      <p:ext uri="{BB962C8B-B14F-4D97-AF65-F5344CB8AC3E}">
        <p14:creationId xmlns:p14="http://schemas.microsoft.com/office/powerpoint/2010/main" val="11977523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131</TotalTime>
  <Words>577</Words>
  <Application>Microsoft Office PowerPoint</Application>
  <PresentationFormat>On-screen Show (4:3)</PresentationFormat>
  <Paragraphs>41</Paragraphs>
  <Slides>10</Slides>
  <Notes>0</Notes>
  <HiddenSlides>0</HiddenSlides>
  <MMClips>4</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Waveform</vt:lpstr>
      <vt:lpstr>Wood’s Despatch</vt:lpstr>
      <vt:lpstr>Content</vt:lpstr>
      <vt:lpstr>Background of wood’s despatch</vt:lpstr>
      <vt:lpstr>Cont.</vt:lpstr>
      <vt:lpstr>Aims and Objectives </vt:lpstr>
      <vt:lpstr>Recommendation:</vt:lpstr>
      <vt:lpstr>Cont.</vt:lpstr>
      <vt:lpstr>Cont.</vt:lpstr>
      <vt:lpstr>MERITS OF WOOD’S DESPATCH</vt:lpstr>
      <vt:lpstr>DEMERITS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Wood’s Despatch</dc:title>
  <dc:creator>Windows User</dc:creator>
  <cp:lastModifiedBy>Windows User</cp:lastModifiedBy>
  <cp:revision>14</cp:revision>
  <dcterms:created xsi:type="dcterms:W3CDTF">2021-06-05T18:35:17Z</dcterms:created>
  <dcterms:modified xsi:type="dcterms:W3CDTF">2022-06-27T06:20:15Z</dcterms:modified>
</cp:coreProperties>
</file>