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4"/>
  </p:notesMasterIdLst>
  <p:sldIdLst>
    <p:sldId id="267" r:id="rId2"/>
    <p:sldId id="265" r:id="rId3"/>
    <p:sldId id="258" r:id="rId4"/>
    <p:sldId id="259" r:id="rId5"/>
    <p:sldId id="260" r:id="rId6"/>
    <p:sldId id="263" r:id="rId7"/>
    <p:sldId id="268" r:id="rId8"/>
    <p:sldId id="269" r:id="rId9"/>
    <p:sldId id="264" r:id="rId10"/>
    <p:sldId id="262" r:id="rId11"/>
    <p:sldId id="266"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53" autoAdjust="0"/>
    <p:restoredTop sz="94607" autoAdjust="0"/>
  </p:normalViewPr>
  <p:slideViewPr>
    <p:cSldViewPr>
      <p:cViewPr varScale="1">
        <p:scale>
          <a:sx n="81" d="100"/>
          <a:sy n="81" d="100"/>
        </p:scale>
        <p:origin x="-10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D4CB22-E64B-4328-A94B-D26D61AC3D4E}" type="datetimeFigureOut">
              <a:rPr lang="en-US" smtClean="0"/>
              <a:pPr/>
              <a:t>6/29/2022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6B0ED3-5108-44C4-B62F-90841745EF4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6B0ED3-5108-44C4-B62F-90841745EF4C}"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6/29/2022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6/29/2022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838200"/>
            <a:ext cx="8458200" cy="5447645"/>
          </a:xfrm>
          <a:prstGeom prst="rect">
            <a:avLst/>
          </a:prstGeom>
          <a:noFill/>
        </p:spPr>
        <p:txBody>
          <a:bodyPr wrap="square" rtlCol="0">
            <a:spAutoFit/>
          </a:bodyPr>
          <a:lstStyle/>
          <a:p>
            <a:pPr algn="ctr"/>
            <a:r>
              <a:rPr lang="en-IN" sz="4000" dirty="0" smtClean="0">
                <a:latin typeface="Times New Roman" pitchFamily="18" charset="0"/>
                <a:cs typeface="Times New Roman" pitchFamily="18" charset="0"/>
              </a:rPr>
              <a:t>    B.A First Semester</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Paper: Principles of Education</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Unit 1: Meaning, Nature and</a:t>
            </a:r>
          </a:p>
          <a:p>
            <a:pPr algn="ctr"/>
            <a:r>
              <a:rPr lang="en-IN" sz="4000" dirty="0" smtClean="0">
                <a:latin typeface="Times New Roman" pitchFamily="18" charset="0"/>
                <a:cs typeface="Times New Roman" pitchFamily="18" charset="0"/>
              </a:rPr>
              <a:t>   Forms of Education</a:t>
            </a:r>
          </a:p>
          <a:p>
            <a:pPr algn="ctr"/>
            <a:endParaRPr lang="en-IN" sz="4000" dirty="0" smtClean="0">
              <a:latin typeface="Times New Roman" pitchFamily="18" charset="0"/>
              <a:cs typeface="Times New Roman" pitchFamily="18" charset="0"/>
            </a:endParaRPr>
          </a:p>
          <a:p>
            <a:pPr algn="ctr"/>
            <a:r>
              <a:rPr lang="en-IN" sz="3200" dirty="0" smtClean="0">
                <a:latin typeface="Times New Roman" pitchFamily="18" charset="0"/>
                <a:cs typeface="Times New Roman" pitchFamily="18" charset="0"/>
              </a:rPr>
              <a:t/>
            </a:r>
            <a:br>
              <a:rPr lang="en-IN" sz="3200" dirty="0" smtClean="0">
                <a:latin typeface="Times New Roman" pitchFamily="18" charset="0"/>
                <a:cs typeface="Times New Roman" pitchFamily="18" charset="0"/>
              </a:rPr>
            </a:br>
            <a:r>
              <a:rPr lang="en-IN" sz="3200" dirty="0" smtClean="0">
                <a:latin typeface="Times New Roman" pitchFamily="18" charset="0"/>
                <a:cs typeface="Times New Roman" pitchFamily="18" charset="0"/>
              </a:rPr>
              <a:t>By</a:t>
            </a:r>
          </a:p>
          <a:p>
            <a:pPr algn="ctr"/>
            <a:r>
              <a:rPr lang="en-IN" sz="2800" dirty="0" smtClean="0">
                <a:latin typeface="Times New Roman" pitchFamily="18" charset="0"/>
                <a:cs typeface="Times New Roman" pitchFamily="18" charset="0"/>
              </a:rPr>
              <a:t>Dr. </a:t>
            </a:r>
            <a:r>
              <a:rPr lang="en-IN" sz="2800" dirty="0" err="1" smtClean="0">
                <a:latin typeface="Times New Roman" pitchFamily="18" charset="0"/>
                <a:cs typeface="Times New Roman" pitchFamily="18" charset="0"/>
              </a:rPr>
              <a:t>Himakshi</a:t>
            </a:r>
            <a:r>
              <a:rPr lang="en-IN" sz="2800" dirty="0" smtClean="0">
                <a:latin typeface="Times New Roman" pitchFamily="18" charset="0"/>
                <a:cs typeface="Times New Roman" pitchFamily="18" charset="0"/>
              </a:rPr>
              <a:t> Devi</a:t>
            </a:r>
          </a:p>
          <a:p>
            <a:pPr algn="ctr"/>
            <a:r>
              <a:rPr lang="en-IN" sz="2800" dirty="0" smtClean="0">
                <a:latin typeface="Times New Roman" pitchFamily="18" charset="0"/>
                <a:cs typeface="Times New Roman" pitchFamily="18" charset="0"/>
              </a:rPr>
              <a:t>Assistant Professor</a:t>
            </a:r>
          </a:p>
          <a:p>
            <a:pPr algn="ctr"/>
            <a:r>
              <a:rPr lang="en-IN" sz="2800" dirty="0" smtClean="0">
                <a:latin typeface="Times New Roman" pitchFamily="18" charset="0"/>
                <a:cs typeface="Times New Roman" pitchFamily="18" charset="0"/>
              </a:rPr>
              <a:t>Department of Education</a:t>
            </a:r>
            <a:endParaRPr lang="en-US" sz="28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descr="Types of Education: Formal, Informal &amp; More - Leverage Ed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076" name="AutoShape 4" descr="Types of Education: Formal, Informal &amp; More - Leverage Ed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 name="TextBox 4"/>
          <p:cNvSpPr txBox="1"/>
          <p:nvPr/>
        </p:nvSpPr>
        <p:spPr>
          <a:xfrm>
            <a:off x="381000" y="990600"/>
            <a:ext cx="8458200" cy="4893647"/>
          </a:xfrm>
          <a:prstGeom prst="rect">
            <a:avLst/>
          </a:prstGeom>
          <a:noFill/>
        </p:spPr>
        <p:txBody>
          <a:bodyPr wrap="square" rtlCol="0">
            <a:spAutoFit/>
          </a:bodyPr>
          <a:lstStyle/>
          <a:p>
            <a:pPr marL="342900" indent="-342900"/>
            <a:r>
              <a:rPr lang="en-GB" sz="3600" b="1" dirty="0" smtClean="0">
                <a:latin typeface="Times New Roman" pitchFamily="18" charset="0"/>
                <a:cs typeface="Times New Roman" pitchFamily="18" charset="0"/>
              </a:rPr>
              <a:t>2</a:t>
            </a:r>
            <a:r>
              <a:rPr lang="en-GB" sz="3600" dirty="0" smtClean="0">
                <a:latin typeface="Times New Roman" pitchFamily="18" charset="0"/>
                <a:cs typeface="Times New Roman" pitchFamily="18" charset="0"/>
              </a:rPr>
              <a:t>. </a:t>
            </a:r>
            <a:r>
              <a:rPr lang="en-GB" sz="3600" b="1" dirty="0" smtClean="0">
                <a:latin typeface="Times New Roman" pitchFamily="18" charset="0"/>
                <a:cs typeface="Times New Roman" pitchFamily="18" charset="0"/>
              </a:rPr>
              <a:t>Informal Education </a:t>
            </a:r>
            <a:r>
              <a:rPr lang="en-GB" sz="2400" dirty="0" smtClean="0"/>
              <a:t>: </a:t>
            </a:r>
          </a:p>
          <a:p>
            <a:pPr marL="342900" indent="-342900"/>
            <a:endParaRPr lang="en-GB" sz="2400" dirty="0" smtClean="0"/>
          </a:p>
          <a:p>
            <a:pPr marL="342900" indent="-342900" algn="just">
              <a:buFont typeface="Wingdings" pitchFamily="2" charset="2"/>
              <a:buChar char="Ø"/>
            </a:pPr>
            <a:r>
              <a:rPr lang="en-GB" sz="2800" dirty="0" smtClean="0">
                <a:latin typeface="Times New Roman" pitchFamily="18" charset="0"/>
                <a:cs typeface="Times New Roman" pitchFamily="18" charset="0"/>
              </a:rPr>
              <a:t>It is that education which an individual acquires without attending any educational organisation</a:t>
            </a:r>
          </a:p>
          <a:p>
            <a:pPr marL="342900" indent="-342900" algn="just">
              <a:buFont typeface="Wingdings" pitchFamily="2" charset="2"/>
              <a:buChar char="Ø"/>
            </a:pPr>
            <a:endParaRPr lang="en-GB" sz="2800" dirty="0" smtClean="0">
              <a:latin typeface="Times New Roman" pitchFamily="18" charset="0"/>
              <a:cs typeface="Times New Roman" pitchFamily="18" charset="0"/>
            </a:endParaRPr>
          </a:p>
          <a:p>
            <a:pPr algn="just">
              <a:buFont typeface="Wingdings" pitchFamily="2" charset="2"/>
              <a:buChar char="Ø"/>
            </a:pPr>
            <a:r>
              <a:rPr lang="en-GB" sz="2800"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It is not pre-planned . </a:t>
            </a:r>
          </a:p>
          <a:p>
            <a:pPr algn="just">
              <a:buFont typeface="Wingdings" pitchFamily="2" charset="2"/>
              <a:buChar char="Ø"/>
            </a:pPr>
            <a:endParaRPr lang="en-GB" sz="2800" dirty="0" smtClean="0">
              <a:latin typeface="Times New Roman" pitchFamily="18" charset="0"/>
              <a:cs typeface="Times New Roman" pitchFamily="18" charset="0"/>
            </a:endParaRPr>
          </a:p>
          <a:p>
            <a:pPr algn="just">
              <a:buFont typeface="Wingdings" pitchFamily="2" charset="2"/>
              <a:buChar char="Ø"/>
            </a:pPr>
            <a:r>
              <a:rPr lang="en-GB" sz="2800" dirty="0" smtClean="0">
                <a:latin typeface="Times New Roman" pitchFamily="18" charset="0"/>
                <a:cs typeface="Times New Roman" pitchFamily="18" charset="0"/>
              </a:rPr>
              <a:t> It is indirect, incidental and spontaneous .</a:t>
            </a:r>
          </a:p>
          <a:p>
            <a:pPr algn="just">
              <a:buFont typeface="Wingdings" pitchFamily="2" charset="2"/>
              <a:buChar char="Ø"/>
            </a:pPr>
            <a:endParaRPr lang="en-GB" sz="2800" dirty="0" smtClean="0">
              <a:latin typeface="Times New Roman" pitchFamily="18" charset="0"/>
              <a:cs typeface="Times New Roman" pitchFamily="18" charset="0"/>
            </a:endParaRPr>
          </a:p>
          <a:p>
            <a:pPr algn="just">
              <a:buFont typeface="Wingdings" pitchFamily="2" charset="2"/>
              <a:buChar char="Ø"/>
            </a:pPr>
            <a:r>
              <a:rPr lang="en-GB" sz="2800" dirty="0" smtClean="0">
                <a:latin typeface="Times New Roman" pitchFamily="18" charset="0"/>
                <a:cs typeface="Times New Roman" pitchFamily="18" charset="0"/>
              </a:rPr>
              <a:t> It takes place from the day to day activities, experiences and living in the family or community.</a:t>
            </a:r>
            <a:endParaRPr lang="en-GB" sz="28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762000"/>
            <a:ext cx="8458200" cy="5755422"/>
          </a:xfrm>
          <a:prstGeom prst="rect">
            <a:avLst/>
          </a:prstGeom>
          <a:noFill/>
        </p:spPr>
        <p:txBody>
          <a:bodyPr wrap="square" rtlCol="0">
            <a:spAutoFit/>
          </a:bodyPr>
          <a:lstStyle/>
          <a:p>
            <a:r>
              <a:rPr lang="en-GB" sz="2800" b="1" dirty="0" smtClean="0">
                <a:latin typeface="Times New Roman" pitchFamily="18" charset="0"/>
                <a:cs typeface="Times New Roman" pitchFamily="18" charset="0"/>
              </a:rPr>
              <a:t>3.Non-Formal</a:t>
            </a:r>
            <a:r>
              <a:rPr lang="en-GB" sz="2800" b="1" dirty="0" smtClean="0"/>
              <a:t> Education </a:t>
            </a:r>
            <a:r>
              <a:rPr lang="en-GB" sz="2800" dirty="0" smtClean="0"/>
              <a:t>:</a:t>
            </a:r>
          </a:p>
          <a:p>
            <a:endParaRPr lang="en-GB" sz="2800" b="1" dirty="0" smtClean="0"/>
          </a:p>
          <a:p>
            <a:pPr algn="just">
              <a:buFont typeface="Wingdings" pitchFamily="2" charset="2"/>
              <a:buChar char="Ø"/>
            </a:pPr>
            <a:r>
              <a:rPr lang="en-GB" sz="2400" dirty="0" smtClean="0">
                <a:latin typeface="Times New Roman" pitchFamily="18" charset="0"/>
                <a:cs typeface="Times New Roman" pitchFamily="18" charset="0"/>
              </a:rPr>
              <a:t> Non-formal education refers to education that occurs outside the formal school system. </a:t>
            </a:r>
          </a:p>
          <a:p>
            <a:pPr algn="just">
              <a:buFont typeface="Wingdings" pitchFamily="2" charset="2"/>
              <a:buChar char="Ø"/>
            </a:pPr>
            <a:endParaRPr lang="en-GB" sz="2400" dirty="0" smtClean="0">
              <a:latin typeface="Times New Roman" pitchFamily="18" charset="0"/>
              <a:cs typeface="Times New Roman" pitchFamily="18" charset="0"/>
            </a:endParaRPr>
          </a:p>
          <a:p>
            <a:pPr algn="just">
              <a:buFont typeface="Wingdings" pitchFamily="2" charset="2"/>
              <a:buChar char="Ø"/>
            </a:pPr>
            <a:r>
              <a:rPr lang="en-GB" sz="2400" dirty="0" smtClean="0">
                <a:latin typeface="Times New Roman" pitchFamily="18" charset="0"/>
                <a:cs typeface="Times New Roman" pitchFamily="18" charset="0"/>
              </a:rPr>
              <a:t>  It is intentional, incidental and given outside the formal system, i.e., school. </a:t>
            </a:r>
          </a:p>
          <a:p>
            <a:pPr algn="just">
              <a:buFont typeface="Wingdings" pitchFamily="2" charset="2"/>
              <a:buChar char="Ø"/>
            </a:pPr>
            <a:endParaRPr lang="en-GB" sz="2400" dirty="0" smtClean="0">
              <a:latin typeface="Times New Roman" pitchFamily="18" charset="0"/>
              <a:cs typeface="Times New Roman" pitchFamily="18" charset="0"/>
            </a:endParaRPr>
          </a:p>
          <a:p>
            <a:pPr algn="just">
              <a:buFont typeface="Wingdings" pitchFamily="2" charset="2"/>
              <a:buChar char="Ø"/>
            </a:pPr>
            <a:r>
              <a:rPr lang="en-GB" sz="2400" dirty="0" smtClean="0">
                <a:latin typeface="Times New Roman" pitchFamily="18" charset="0"/>
                <a:cs typeface="Times New Roman" pitchFamily="18" charset="0"/>
              </a:rPr>
              <a:t> It is consciously and deliberately planned, organized and systematically implemented. </a:t>
            </a:r>
          </a:p>
          <a:p>
            <a:pPr algn="just">
              <a:buFont typeface="Wingdings" pitchFamily="2" charset="2"/>
              <a:buChar char="Ø"/>
            </a:pPr>
            <a:endParaRPr lang="en-GB" sz="2400" dirty="0" smtClean="0">
              <a:latin typeface="Times New Roman" pitchFamily="18" charset="0"/>
              <a:cs typeface="Times New Roman" pitchFamily="18" charset="0"/>
            </a:endParaRPr>
          </a:p>
          <a:p>
            <a:pPr algn="just">
              <a:buFont typeface="Wingdings" pitchFamily="2" charset="2"/>
              <a:buChar char="Ø"/>
            </a:pPr>
            <a:r>
              <a:rPr lang="en-GB" sz="2400" dirty="0" smtClean="0">
                <a:latin typeface="Times New Roman" pitchFamily="18" charset="0"/>
                <a:cs typeface="Times New Roman" pitchFamily="18" charset="0"/>
              </a:rPr>
              <a:t>It is an open system of education without rigid rules, regulations and fixed stages or time schedule.  It is a life-long process, integrated with life and work.</a:t>
            </a:r>
          </a:p>
          <a:p>
            <a:pPr algn="just">
              <a:buFont typeface="Wingdings" pitchFamily="2" charset="2"/>
              <a:buChar char="Ø"/>
            </a:pPr>
            <a:endParaRPr lang="en-US" sz="24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05000" y="2514600"/>
            <a:ext cx="5181600" cy="2585323"/>
          </a:xfrm>
          <a:prstGeom prst="rect">
            <a:avLst/>
          </a:prstGeom>
          <a:noFill/>
        </p:spPr>
        <p:txBody>
          <a:bodyPr wrap="square" rtlCol="0">
            <a:spAutoFit/>
          </a:bodyPr>
          <a:lstStyle/>
          <a:p>
            <a:pPr algn="ctr"/>
            <a:r>
              <a:rPr lang="en-IN" sz="5400" b="1" dirty="0" smtClean="0">
                <a:latin typeface="Times New Roman" pitchFamily="18" charset="0"/>
                <a:cs typeface="Times New Roman" pitchFamily="18" charset="0"/>
              </a:rPr>
              <a:t>THANKS </a:t>
            </a:r>
          </a:p>
          <a:p>
            <a:pPr algn="ctr"/>
            <a:r>
              <a:rPr lang="en-IN" sz="5400" b="1" dirty="0" smtClean="0">
                <a:latin typeface="Times New Roman" pitchFamily="18" charset="0"/>
                <a:cs typeface="Times New Roman" pitchFamily="18" charset="0"/>
              </a:rPr>
              <a:t>TO</a:t>
            </a:r>
          </a:p>
          <a:p>
            <a:pPr algn="ctr"/>
            <a:r>
              <a:rPr lang="en-IN" sz="5400" b="1" dirty="0" smtClean="0">
                <a:latin typeface="Times New Roman" pitchFamily="18" charset="0"/>
                <a:cs typeface="Times New Roman" pitchFamily="18" charset="0"/>
              </a:rPr>
              <a:t> ALL</a:t>
            </a:r>
            <a:endParaRPr lang="en-US" sz="54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1447800"/>
            <a:ext cx="6081858" cy="4031873"/>
          </a:xfrm>
          <a:prstGeom prst="rect">
            <a:avLst/>
          </a:prstGeom>
          <a:noFill/>
        </p:spPr>
        <p:txBody>
          <a:bodyPr wrap="square" rtlCol="0">
            <a:spAutoFit/>
          </a:bodyPr>
          <a:lstStyle/>
          <a:p>
            <a:r>
              <a:rPr lang="en-IN" sz="3600" dirty="0" smtClean="0">
                <a:latin typeface="Monotype Corsiva" pitchFamily="66" charset="0"/>
              </a:rPr>
              <a:t>              </a:t>
            </a:r>
            <a:r>
              <a:rPr lang="en-IN" sz="4000" b="1" dirty="0" smtClean="0">
                <a:latin typeface="Monotype Corsiva" pitchFamily="66" charset="0"/>
              </a:rPr>
              <a:t>EDUCATION</a:t>
            </a:r>
            <a:endParaRPr lang="en-IN" sz="3600" b="1" dirty="0" smtClean="0">
              <a:latin typeface="Monotype Corsiva" pitchFamily="66" charset="0"/>
            </a:endParaRPr>
          </a:p>
          <a:p>
            <a:endParaRPr lang="en-IN" sz="3600" dirty="0" smtClean="0">
              <a:latin typeface="Monotype Corsiva" pitchFamily="66" charset="0"/>
            </a:endParaRPr>
          </a:p>
          <a:p>
            <a:r>
              <a:rPr lang="en-IN" sz="3600" dirty="0" smtClean="0">
                <a:latin typeface="Monotype Corsiva" pitchFamily="66" charset="0"/>
              </a:rPr>
              <a:t>It is not the learning of facts, but</a:t>
            </a:r>
          </a:p>
          <a:p>
            <a:endParaRPr lang="en-IN" sz="3600" dirty="0" smtClean="0">
              <a:latin typeface="Monotype Corsiva" pitchFamily="66" charset="0"/>
            </a:endParaRPr>
          </a:p>
          <a:p>
            <a:r>
              <a:rPr lang="en-IN" sz="3600" dirty="0" smtClean="0">
                <a:latin typeface="Monotype Corsiva" pitchFamily="66" charset="0"/>
              </a:rPr>
              <a:t> the training of mind to </a:t>
            </a:r>
            <a:r>
              <a:rPr lang="en-IN" sz="3600" dirty="0" smtClean="0">
                <a:latin typeface="Monotype Corsiva" pitchFamily="66" charset="0"/>
              </a:rPr>
              <a:t>think .</a:t>
            </a:r>
            <a:endParaRPr lang="en-IN" sz="3600" dirty="0" smtClean="0">
              <a:latin typeface="Monotype Corsiva" pitchFamily="66" charset="0"/>
            </a:endParaRPr>
          </a:p>
          <a:p>
            <a:endParaRPr lang="en-IN" sz="3600" dirty="0" smtClean="0">
              <a:latin typeface="Monotype Corsiva" pitchFamily="66" charset="0"/>
            </a:endParaRPr>
          </a:p>
          <a:p>
            <a:r>
              <a:rPr lang="en-IN" sz="3600" dirty="0" smtClean="0">
                <a:latin typeface="Monotype Corsiva" pitchFamily="66" charset="0"/>
              </a:rPr>
              <a:t>                       - </a:t>
            </a:r>
            <a:r>
              <a:rPr lang="en-IN" sz="3600" b="1" dirty="0" smtClean="0">
                <a:latin typeface="Monotype Corsiva" pitchFamily="66" charset="0"/>
              </a:rPr>
              <a:t>Albert </a:t>
            </a:r>
            <a:r>
              <a:rPr lang="en-IN" sz="3600" b="1" dirty="0" smtClean="0">
                <a:latin typeface="Monotype Corsiva" pitchFamily="66" charset="0"/>
              </a:rPr>
              <a:t>Einstein</a:t>
            </a:r>
            <a:endParaRPr lang="en-US" sz="3600" dirty="0">
              <a:latin typeface="Monotype Corsiva" pitchFamily="66"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   </a:t>
            </a:r>
            <a:r>
              <a:rPr lang="en-IN" sz="4000" b="1" dirty="0" smtClean="0">
                <a:solidFill>
                  <a:schemeClr val="tx1"/>
                </a:solidFill>
              </a:rPr>
              <a:t>Meaning of Education</a:t>
            </a:r>
            <a:r>
              <a:rPr lang="en-IN" sz="4000" dirty="0" smtClean="0">
                <a:solidFill>
                  <a:schemeClr val="tx1"/>
                </a:solidFill>
              </a:rPr>
              <a:t>:</a:t>
            </a:r>
            <a:endParaRPr lang="en-US" sz="4000" dirty="0">
              <a:solidFill>
                <a:schemeClr val="tx1"/>
              </a:solidFill>
            </a:endParaRPr>
          </a:p>
        </p:txBody>
      </p:sp>
      <p:sp>
        <p:nvSpPr>
          <p:cNvPr id="3" name="Content Placeholder 2"/>
          <p:cNvSpPr>
            <a:spLocks noGrp="1"/>
          </p:cNvSpPr>
          <p:nvPr>
            <p:ph idx="1"/>
          </p:nvPr>
        </p:nvSpPr>
        <p:spPr/>
        <p:txBody>
          <a:bodyPr>
            <a:normAutofit lnSpcReduction="10000"/>
          </a:bodyPr>
          <a:lstStyle/>
          <a:p>
            <a:r>
              <a:rPr lang="en-IN" dirty="0" smtClean="0"/>
              <a:t>Education is a very comprehensive and dynamic term</a:t>
            </a:r>
          </a:p>
          <a:p>
            <a:endParaRPr lang="en-IN" dirty="0" smtClean="0"/>
          </a:p>
          <a:p>
            <a:r>
              <a:rPr lang="en-IN" dirty="0" smtClean="0"/>
              <a:t>Education means acquisition of knowledge and it is designed process.</a:t>
            </a:r>
          </a:p>
          <a:p>
            <a:endParaRPr lang="en-IN" dirty="0" smtClean="0"/>
          </a:p>
          <a:p>
            <a:r>
              <a:rPr lang="en-IN" dirty="0" smtClean="0"/>
              <a:t>It is a process of individual</a:t>
            </a:r>
            <a:r>
              <a:rPr lang="en-IN" dirty="0" smtClean="0">
                <a:latin typeface="Times New Roman" pitchFamily="18" charset="0"/>
                <a:cs typeface="Times New Roman" pitchFamily="18" charset="0"/>
              </a:rPr>
              <a:t> adjustment with his own self, with friends, relatives, members of society etc.</a:t>
            </a:r>
          </a:p>
          <a:p>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Education promotes the harmonious development  of the child.</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IN" dirty="0" smtClean="0">
                <a:latin typeface="Times New Roman" pitchFamily="18" charset="0"/>
                <a:cs typeface="Times New Roman" pitchFamily="18" charset="0"/>
              </a:rPr>
              <a:t>     </a:t>
            </a:r>
            <a:r>
              <a:rPr lang="en-IN" sz="3600" b="1" dirty="0" smtClean="0">
                <a:solidFill>
                  <a:schemeClr val="tx1"/>
                </a:solidFill>
                <a:latin typeface="Times New Roman" pitchFamily="18" charset="0"/>
                <a:cs typeface="Times New Roman" pitchFamily="18" charset="0"/>
              </a:rPr>
              <a:t>Derivative Meaning of Education</a:t>
            </a:r>
            <a:r>
              <a:rPr lang="en-IN"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633222" indent="-514350" algn="just">
              <a:buNone/>
            </a:pPr>
            <a:r>
              <a:rPr lang="en-IN" sz="2800" dirty="0" smtClean="0"/>
              <a:t>      If we traced the origin of the word Education” we find several Latin derivations. Etymologically the word “ Education” has been derived from the Latin words-                     </a:t>
            </a:r>
          </a:p>
          <a:p>
            <a:pPr marL="633222" indent="-514350" algn="just">
              <a:buNone/>
            </a:pPr>
            <a:endParaRPr lang="en-IN" sz="2800" dirty="0" smtClean="0"/>
          </a:p>
          <a:p>
            <a:pPr marL="633222" indent="-514350" algn="just">
              <a:buNone/>
            </a:pPr>
            <a:r>
              <a:rPr lang="en-IN" sz="2800" dirty="0" smtClean="0"/>
              <a:t>     “</a:t>
            </a:r>
            <a:r>
              <a:rPr lang="en-IN" sz="2800" dirty="0" err="1" smtClean="0"/>
              <a:t>Educare</a:t>
            </a:r>
            <a:r>
              <a:rPr lang="en-IN" sz="2800" dirty="0" smtClean="0"/>
              <a:t>” </a:t>
            </a:r>
            <a:r>
              <a:rPr lang="en-IN" sz="2800" dirty="0" smtClean="0">
                <a:latin typeface="Times New Roman" pitchFamily="18" charset="0"/>
                <a:cs typeface="Times New Roman" pitchFamily="18" charset="0"/>
              </a:rPr>
              <a:t>means</a:t>
            </a:r>
            <a:r>
              <a:rPr lang="en-IN" sz="2800" dirty="0" smtClean="0"/>
              <a:t> “ to raise”,” to </a:t>
            </a:r>
            <a:r>
              <a:rPr lang="en-IN" sz="2800" dirty="0" err="1" smtClean="0"/>
              <a:t>nourish”,”to</a:t>
            </a:r>
            <a:r>
              <a:rPr lang="en-IN" sz="2800" dirty="0" smtClean="0"/>
              <a:t> bring up”,” to foster”. The child has to bring up like a plant in the garden by the teacher.</a:t>
            </a:r>
          </a:p>
          <a:p>
            <a:pPr marL="633222" indent="-514350" algn="just">
              <a:buNone/>
            </a:pP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153400" cy="5638800"/>
          </a:xfrm>
        </p:spPr>
        <p:txBody>
          <a:bodyPr anchor="ctr" anchorCtr="1">
            <a:normAutofit/>
          </a:bodyPr>
          <a:lstStyle/>
          <a:p>
            <a:r>
              <a:rPr lang="en-IN" sz="3200" dirty="0" smtClean="0">
                <a:solidFill>
                  <a:schemeClr val="tx1"/>
                </a:solidFill>
                <a:latin typeface="Times New Roman" pitchFamily="18" charset="0"/>
                <a:cs typeface="Times New Roman" pitchFamily="18" charset="0"/>
              </a:rPr>
              <a:t>“</a:t>
            </a:r>
            <a:r>
              <a:rPr lang="en-IN" sz="2800" dirty="0" err="1" smtClean="0">
                <a:solidFill>
                  <a:schemeClr val="tx1"/>
                </a:solidFill>
                <a:latin typeface="Times New Roman" pitchFamily="18" charset="0"/>
                <a:cs typeface="Times New Roman" pitchFamily="18" charset="0"/>
              </a:rPr>
              <a:t>Educere</a:t>
            </a:r>
            <a:r>
              <a:rPr lang="en-IN" sz="2800" dirty="0" smtClean="0">
                <a:solidFill>
                  <a:schemeClr val="tx1"/>
                </a:solidFill>
                <a:latin typeface="Times New Roman" pitchFamily="18" charset="0"/>
                <a:cs typeface="Times New Roman" pitchFamily="18" charset="0"/>
              </a:rPr>
              <a:t>”  means “ to enhance” , “to develop”, “to improve”, “to drawing”, “to lead out” . Each and every child has the innate power and it should be properly cared ,given scope  to develop.</a:t>
            </a:r>
            <a:br>
              <a:rPr lang="en-IN" sz="2800" dirty="0" smtClean="0">
                <a:solidFill>
                  <a:schemeClr val="tx1"/>
                </a:solidFill>
                <a:latin typeface="Times New Roman" pitchFamily="18" charset="0"/>
                <a:cs typeface="Times New Roman" pitchFamily="18" charset="0"/>
              </a:rPr>
            </a:br>
            <a:r>
              <a:rPr lang="en-IN" sz="2800" dirty="0" smtClean="0">
                <a:solidFill>
                  <a:schemeClr val="tx1"/>
                </a:solidFill>
                <a:latin typeface="Times New Roman" pitchFamily="18" charset="0"/>
                <a:cs typeface="Times New Roman" pitchFamily="18" charset="0"/>
              </a:rPr>
              <a:t/>
            </a:r>
            <a:br>
              <a:rPr lang="en-IN" sz="2800" dirty="0" smtClean="0">
                <a:solidFill>
                  <a:schemeClr val="tx1"/>
                </a:solidFill>
                <a:latin typeface="Times New Roman" pitchFamily="18" charset="0"/>
                <a:cs typeface="Times New Roman" pitchFamily="18" charset="0"/>
              </a:rPr>
            </a:br>
            <a:r>
              <a:rPr lang="en-IN" sz="2800" dirty="0" smtClean="0">
                <a:solidFill>
                  <a:schemeClr val="tx1"/>
                </a:solidFill>
                <a:latin typeface="Times New Roman" pitchFamily="18" charset="0"/>
                <a:cs typeface="Times New Roman" pitchFamily="18" charset="0"/>
              </a:rPr>
              <a:t>“</a:t>
            </a:r>
            <a:r>
              <a:rPr lang="en-IN" sz="2800" dirty="0" err="1" smtClean="0">
                <a:solidFill>
                  <a:schemeClr val="tx1"/>
                </a:solidFill>
                <a:latin typeface="Times New Roman" pitchFamily="18" charset="0"/>
                <a:cs typeface="Times New Roman" pitchFamily="18" charset="0"/>
              </a:rPr>
              <a:t>Educatum</a:t>
            </a:r>
            <a:r>
              <a:rPr lang="en-IN" sz="2800" dirty="0" smtClean="0">
                <a:solidFill>
                  <a:schemeClr val="tx1"/>
                </a:solidFill>
                <a:latin typeface="Times New Roman" pitchFamily="18" charset="0"/>
                <a:cs typeface="Times New Roman" pitchFamily="18" charset="0"/>
              </a:rPr>
              <a:t>” means to “to train”, “act of teaching or training”. Education is something which is imposed from outside.</a:t>
            </a:r>
            <a:br>
              <a:rPr lang="en-IN" sz="2800" dirty="0" smtClean="0">
                <a:solidFill>
                  <a:schemeClr val="tx1"/>
                </a:solidFill>
                <a:latin typeface="Times New Roman" pitchFamily="18" charset="0"/>
                <a:cs typeface="Times New Roman" pitchFamily="18" charset="0"/>
              </a:rPr>
            </a:br>
            <a:r>
              <a:rPr lang="en-IN" sz="2800" dirty="0" smtClean="0">
                <a:solidFill>
                  <a:schemeClr val="tx1"/>
                </a:solidFill>
                <a:latin typeface="Times New Roman" pitchFamily="18" charset="0"/>
                <a:cs typeface="Times New Roman" pitchFamily="18" charset="0"/>
              </a:rPr>
              <a:t/>
            </a:r>
            <a:br>
              <a:rPr lang="en-IN" sz="2800" dirty="0" smtClean="0">
                <a:solidFill>
                  <a:schemeClr val="tx1"/>
                </a:solidFill>
                <a:latin typeface="Times New Roman" pitchFamily="18" charset="0"/>
                <a:cs typeface="Times New Roman" pitchFamily="18" charset="0"/>
              </a:rPr>
            </a:br>
            <a:r>
              <a:rPr lang="en-IN" sz="2800" dirty="0" smtClean="0">
                <a:solidFill>
                  <a:schemeClr val="tx1"/>
                </a:solidFill>
                <a:latin typeface="Times New Roman" pitchFamily="18" charset="0"/>
                <a:cs typeface="Times New Roman" pitchFamily="18" charset="0"/>
              </a:rPr>
              <a:t> “E+ </a:t>
            </a:r>
            <a:r>
              <a:rPr lang="en-IN" sz="2800" dirty="0" err="1" smtClean="0">
                <a:solidFill>
                  <a:schemeClr val="tx1"/>
                </a:solidFill>
                <a:latin typeface="Times New Roman" pitchFamily="18" charset="0"/>
                <a:cs typeface="Times New Roman" pitchFamily="18" charset="0"/>
              </a:rPr>
              <a:t>Duco</a:t>
            </a:r>
            <a:r>
              <a:rPr lang="en-IN" sz="2800" dirty="0" smtClean="0">
                <a:solidFill>
                  <a:schemeClr val="tx1"/>
                </a:solidFill>
                <a:latin typeface="Times New Roman" pitchFamily="18" charset="0"/>
                <a:cs typeface="Times New Roman" pitchFamily="18" charset="0"/>
              </a:rPr>
              <a:t>” “E” means out of and “</a:t>
            </a:r>
            <a:r>
              <a:rPr lang="en-IN" sz="2800" dirty="0" err="1" smtClean="0">
                <a:solidFill>
                  <a:schemeClr val="tx1"/>
                </a:solidFill>
                <a:latin typeface="Times New Roman" pitchFamily="18" charset="0"/>
                <a:cs typeface="Times New Roman" pitchFamily="18" charset="0"/>
              </a:rPr>
              <a:t>Duco</a:t>
            </a:r>
            <a:r>
              <a:rPr lang="en-IN" sz="2800" dirty="0" smtClean="0">
                <a:solidFill>
                  <a:schemeClr val="tx1"/>
                </a:solidFill>
                <a:latin typeface="Times New Roman" pitchFamily="18" charset="0"/>
                <a:cs typeface="Times New Roman" pitchFamily="18" charset="0"/>
              </a:rPr>
              <a:t>” means </a:t>
            </a:r>
            <a:br>
              <a:rPr lang="en-IN" sz="2800" dirty="0" smtClean="0">
                <a:solidFill>
                  <a:schemeClr val="tx1"/>
                </a:solidFill>
                <a:latin typeface="Times New Roman" pitchFamily="18" charset="0"/>
                <a:cs typeface="Times New Roman" pitchFamily="18" charset="0"/>
              </a:rPr>
            </a:br>
            <a:r>
              <a:rPr lang="en-IN" sz="2800" dirty="0" smtClean="0">
                <a:solidFill>
                  <a:schemeClr val="tx1"/>
                </a:solidFill>
                <a:latin typeface="Times New Roman" pitchFamily="18" charset="0"/>
                <a:cs typeface="Times New Roman" pitchFamily="18" charset="0"/>
              </a:rPr>
              <a:t> “ to lead”. Education means to draw out something and to put in something.</a:t>
            </a:r>
            <a:endParaRPr lang="en-US" sz="2800" dirty="0">
              <a:solidFill>
                <a:schemeClr val="tx1"/>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28600"/>
            <a:ext cx="8763000" cy="6400800"/>
          </a:xfrm>
        </p:spPr>
        <p:txBody>
          <a:bodyPr anchor="ctr">
            <a:normAutofit/>
          </a:bodyPr>
          <a:lstStyle/>
          <a:p>
            <a:pPr algn="just"/>
            <a:r>
              <a:rPr lang="en-IN" sz="3600" b="1" dirty="0" smtClean="0">
                <a:solidFill>
                  <a:schemeClr val="tx1"/>
                </a:solidFill>
                <a:latin typeface="Times New Roman" pitchFamily="18" charset="0"/>
                <a:cs typeface="Times New Roman" pitchFamily="18" charset="0"/>
              </a:rPr>
              <a:t>Narrow and Broad Meaning of Education:</a:t>
            </a:r>
            <a:r>
              <a:rPr lang="en-IN" sz="3200" dirty="0" smtClean="0">
                <a:solidFill>
                  <a:schemeClr val="tx1"/>
                </a:solidFill>
                <a:latin typeface="Times New Roman" pitchFamily="18" charset="0"/>
                <a:cs typeface="Times New Roman" pitchFamily="18" charset="0"/>
              </a:rPr>
              <a:t/>
            </a:r>
            <a:br>
              <a:rPr lang="en-IN" sz="3200" dirty="0" smtClean="0">
                <a:solidFill>
                  <a:schemeClr val="tx1"/>
                </a:solidFill>
                <a:latin typeface="Times New Roman" pitchFamily="18" charset="0"/>
                <a:cs typeface="Times New Roman" pitchFamily="18" charset="0"/>
              </a:rPr>
            </a:br>
            <a:r>
              <a:rPr lang="en-IN" sz="3200" dirty="0" smtClean="0">
                <a:solidFill>
                  <a:schemeClr val="tx1"/>
                </a:solidFill>
                <a:latin typeface="Times New Roman" pitchFamily="18" charset="0"/>
                <a:cs typeface="Times New Roman" pitchFamily="18" charset="0"/>
              </a:rPr>
              <a:t> </a:t>
            </a:r>
            <a:br>
              <a:rPr lang="en-IN" sz="3200" dirty="0" smtClean="0">
                <a:solidFill>
                  <a:schemeClr val="tx1"/>
                </a:solidFill>
                <a:latin typeface="Times New Roman" pitchFamily="18" charset="0"/>
                <a:cs typeface="Times New Roman" pitchFamily="18" charset="0"/>
              </a:rPr>
            </a:br>
            <a:r>
              <a:rPr lang="en-IN" sz="2800" dirty="0" smtClean="0">
                <a:solidFill>
                  <a:schemeClr val="tx1"/>
                </a:solidFill>
                <a:latin typeface="Times New Roman" pitchFamily="18" charset="0"/>
                <a:cs typeface="Times New Roman" pitchFamily="18" charset="0"/>
              </a:rPr>
              <a:t>Education ,in narrow sense is planned, organized, and formalized process. It is imparted at a particular place like  school, college and at a definite time</a:t>
            </a:r>
            <a:r>
              <a:rPr lang="en-IN" sz="3200" dirty="0" smtClean="0">
                <a:solidFill>
                  <a:schemeClr val="tx1"/>
                </a:solidFill>
                <a:latin typeface="Times New Roman" pitchFamily="18" charset="0"/>
                <a:cs typeface="Times New Roman" pitchFamily="18" charset="0"/>
              </a:rPr>
              <a:t>.</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smtClean="0">
                <a:solidFill>
                  <a:schemeClr val="tx1"/>
                </a:solidFill>
                <a:latin typeface="Times New Roman" pitchFamily="18" charset="0"/>
                <a:cs typeface="Times New Roman" pitchFamily="18" charset="0"/>
              </a:rPr>
              <a:t>   </a:t>
            </a:r>
            <a:br>
              <a:rPr lang="en-US" sz="3200" dirty="0" smtClean="0">
                <a:solidFill>
                  <a:schemeClr val="tx1"/>
                </a:solidFill>
                <a:latin typeface="Times New Roman" pitchFamily="18" charset="0"/>
                <a:cs typeface="Times New Roman" pitchFamily="18" charset="0"/>
              </a:rPr>
            </a:br>
            <a:r>
              <a:rPr lang="en-US" sz="3200" dirty="0" smtClean="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In the wider sense,  education means the process of total development of the child from infancy to maturity. It means the total influence of the various agencies of the environment on the personality of the child.</a:t>
            </a:r>
            <a:endParaRPr lang="en-US" sz="2800" dirty="0">
              <a:solidFill>
                <a:schemeClr val="tx1"/>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914401"/>
            <a:ext cx="8686800" cy="8186857"/>
          </a:xfrm>
          <a:prstGeom prst="rect">
            <a:avLst/>
          </a:prstGeom>
          <a:noFill/>
        </p:spPr>
        <p:txBody>
          <a:bodyPr wrap="square" rtlCol="0">
            <a:spAutoFit/>
          </a:bodyPr>
          <a:lstStyle/>
          <a:p>
            <a:pPr fontAlgn="base"/>
            <a:r>
              <a:rPr lang="en-GB" sz="3600" b="1" dirty="0" smtClean="0">
                <a:latin typeface="Times New Roman" pitchFamily="18" charset="0"/>
                <a:cs typeface="Times New Roman" pitchFamily="18" charset="0"/>
              </a:rPr>
              <a:t>Nature of Education</a:t>
            </a:r>
            <a:r>
              <a:rPr lang="en-GB" sz="2800" dirty="0" smtClean="0">
                <a:latin typeface="Times New Roman" pitchFamily="18" charset="0"/>
                <a:cs typeface="Times New Roman" pitchFamily="18" charset="0"/>
              </a:rPr>
              <a:t>:</a:t>
            </a:r>
          </a:p>
          <a:p>
            <a:pPr fontAlgn="base"/>
            <a:endParaRPr lang="en-GB" sz="2800" dirty="0" smtClean="0">
              <a:latin typeface="Times New Roman" pitchFamily="18" charset="0"/>
              <a:cs typeface="Times New Roman" pitchFamily="18" charset="0"/>
            </a:endParaRPr>
          </a:p>
          <a:p>
            <a:pPr fontAlgn="base"/>
            <a:r>
              <a:rPr lang="en-GB" sz="2800" dirty="0" smtClean="0">
                <a:latin typeface="Times New Roman" pitchFamily="18" charset="0"/>
                <a:cs typeface="Times New Roman" pitchFamily="18" charset="0"/>
              </a:rPr>
              <a:t>As the meaning of education, so its nature which is very complex. The natures of education are:</a:t>
            </a:r>
          </a:p>
          <a:p>
            <a:pPr fontAlgn="base"/>
            <a:endParaRPr lang="en-GB" sz="2800" dirty="0" smtClean="0">
              <a:latin typeface="Times New Roman" pitchFamily="18" charset="0"/>
              <a:cs typeface="Times New Roman" pitchFamily="18" charset="0"/>
            </a:endParaRPr>
          </a:p>
          <a:p>
            <a:pPr fontAlgn="base">
              <a:buFont typeface="Wingdings" pitchFamily="2" charset="2"/>
              <a:buChar char="Ø"/>
            </a:pPr>
            <a:r>
              <a:rPr lang="en-GB" sz="2800" dirty="0" smtClean="0">
                <a:latin typeface="Times New Roman" pitchFamily="18" charset="0"/>
                <a:cs typeface="Times New Roman" pitchFamily="18" charset="0"/>
              </a:rPr>
              <a:t>Education is life long process because every stage of life of an individual is important from educational point.</a:t>
            </a:r>
          </a:p>
          <a:p>
            <a:pPr fontAlgn="base">
              <a:buFont typeface="Wingdings" pitchFamily="2" charset="2"/>
              <a:buChar char="Ø"/>
            </a:pPr>
            <a:endParaRPr lang="en-GB" sz="2800" dirty="0" smtClean="0">
              <a:latin typeface="Times New Roman" pitchFamily="18" charset="0"/>
              <a:cs typeface="Times New Roman" pitchFamily="18" charset="0"/>
            </a:endParaRPr>
          </a:p>
          <a:p>
            <a:pPr fontAlgn="base">
              <a:buFont typeface="Wingdings" pitchFamily="2" charset="2"/>
              <a:buChar char="Ø"/>
            </a:pPr>
            <a:r>
              <a:rPr lang="en-GB" sz="2800" dirty="0" smtClean="0">
                <a:latin typeface="Times New Roman" pitchFamily="18" charset="0"/>
                <a:cs typeface="Times New Roman" pitchFamily="18" charset="0"/>
              </a:rPr>
              <a:t> It refers to transact its activities through a systematic institution and regulation. </a:t>
            </a:r>
          </a:p>
          <a:p>
            <a:pPr fontAlgn="base">
              <a:buFont typeface="Wingdings" pitchFamily="2" charset="2"/>
              <a:buChar char="Ø"/>
            </a:pPr>
            <a:endParaRPr lang="en-GB" sz="2800" dirty="0" smtClean="0">
              <a:latin typeface="Times New Roman" pitchFamily="18" charset="0"/>
              <a:cs typeface="Times New Roman" pitchFamily="18" charset="0"/>
            </a:endParaRPr>
          </a:p>
          <a:p>
            <a:pPr fontAlgn="base">
              <a:buFont typeface="Wingdings" pitchFamily="2" charset="2"/>
              <a:buChar char="Ø"/>
            </a:pPr>
            <a:r>
              <a:rPr lang="en-GB" sz="2800" dirty="0" smtClean="0">
                <a:latin typeface="Times New Roman" pitchFamily="18" charset="0"/>
                <a:cs typeface="Times New Roman" pitchFamily="18" charset="0"/>
              </a:rPr>
              <a:t>It is called a force for social development, which brings improvement in every aspect of the society.</a:t>
            </a:r>
          </a:p>
          <a:p>
            <a:pPr fontAlgn="base">
              <a:buFont typeface="Wingdings" pitchFamily="2" charset="2"/>
              <a:buChar char="Ø"/>
            </a:pPr>
            <a:endParaRPr lang="en-GB" sz="2800" dirty="0" smtClean="0">
              <a:latin typeface="Times New Roman" pitchFamily="18" charset="0"/>
              <a:cs typeface="Times New Roman" pitchFamily="18" charset="0"/>
            </a:endParaRPr>
          </a:p>
          <a:p>
            <a:pPr fontAlgn="base"/>
            <a:endParaRPr lang="en-GB" dirty="0" smtClean="0"/>
          </a:p>
          <a:p>
            <a:r>
              <a:rPr lang="en-GB" dirty="0" smtClean="0"/>
              <a:t/>
            </a:r>
            <a:br>
              <a:rPr lang="en-GB" dirty="0" smtClean="0"/>
            </a:br>
            <a:endParaRPr lang="en-GB" dirty="0" smtClean="0"/>
          </a:p>
          <a:p>
            <a:pPr fontAlgn="base"/>
            <a:endParaRPr lang="en-GB" dirty="0" smtClean="0"/>
          </a:p>
          <a:p>
            <a:pPr fontAlgn="base"/>
            <a:endParaRPr lang="en-GB" dirty="0" smtClean="0"/>
          </a:p>
          <a:p>
            <a:r>
              <a:rPr lang="en-GB" dirty="0" smtClean="0"/>
              <a:t/>
            </a:r>
            <a:br>
              <a:rPr lang="en-GB" dirty="0" smtClean="0"/>
            </a:br>
            <a:endParaRPr lang="en-US" dirty="0"/>
          </a:p>
        </p:txBody>
      </p:sp>
      <p:sp>
        <p:nvSpPr>
          <p:cNvPr id="23554" name="Rectangle 2"/>
          <p:cNvSpPr>
            <a:spLocks noChangeArrowheads="1"/>
          </p:cNvSpPr>
          <p:nvPr/>
        </p:nvSpPr>
        <p:spPr bwMode="auto">
          <a:xfrm>
            <a:off x="152400" y="0"/>
            <a:ext cx="1887055"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707070"/>
                </a:solidFill>
                <a:effectLst/>
                <a:latin typeface="Roboto"/>
                <a:cs typeface="Arial" pitchFamily="34" charset="0"/>
              </a:rPr>
              <a:t> Education is life-long</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707070"/>
                </a:solidFill>
                <a:effectLst/>
                <a:latin typeface="Roboto"/>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1" y="914400"/>
            <a:ext cx="8153400" cy="5940088"/>
          </a:xfrm>
          <a:prstGeom prst="rect">
            <a:avLst/>
          </a:prstGeom>
          <a:noFill/>
        </p:spPr>
        <p:txBody>
          <a:bodyPr wrap="square" rtlCol="0">
            <a:spAutoFit/>
          </a:bodyPr>
          <a:lstStyle/>
          <a:p>
            <a:pPr algn="just" fontAlgn="base">
              <a:buFont typeface="Wingdings" pitchFamily="2" charset="2"/>
              <a:buChar char="Ø"/>
            </a:pPr>
            <a:r>
              <a:rPr lang="en-GB" sz="2800" dirty="0" smtClean="0">
                <a:latin typeface="Times New Roman" pitchFamily="18" charset="0"/>
                <a:cs typeface="Times New Roman" pitchFamily="18" charset="0"/>
              </a:rPr>
              <a:t>Human senses, mind, </a:t>
            </a:r>
            <a:r>
              <a:rPr lang="en-GB" sz="2800" dirty="0" err="1" smtClean="0">
                <a:latin typeface="Times New Roman" pitchFamily="18" charset="0"/>
                <a:cs typeface="Times New Roman" pitchFamily="18" charset="0"/>
              </a:rPr>
              <a:t>behavior</a:t>
            </a:r>
            <a:r>
              <a:rPr lang="en-GB" sz="2800" dirty="0" smtClean="0">
                <a:latin typeface="Times New Roman" pitchFamily="18" charset="0"/>
                <a:cs typeface="Times New Roman" pitchFamily="18" charset="0"/>
              </a:rPr>
              <a:t>, activities; skills are trained in a constructive and socially desirable way by education. </a:t>
            </a:r>
          </a:p>
          <a:p>
            <a:pPr algn="just" fontAlgn="base">
              <a:buFont typeface="Wingdings" pitchFamily="2" charset="2"/>
              <a:buChar char="Ø"/>
            </a:pPr>
            <a:endParaRPr lang="en-GB" sz="2400" dirty="0" smtClean="0">
              <a:latin typeface="Times New Roman" pitchFamily="18" charset="0"/>
              <a:cs typeface="Times New Roman" pitchFamily="18" charset="0"/>
            </a:endParaRPr>
          </a:p>
          <a:p>
            <a:pPr algn="just" fontAlgn="base">
              <a:buFont typeface="Wingdings" pitchFamily="2" charset="2"/>
              <a:buChar char="Ø"/>
            </a:pPr>
            <a:r>
              <a:rPr lang="en-GB" sz="2800" dirty="0" smtClean="0">
                <a:latin typeface="Times New Roman" pitchFamily="18" charset="0"/>
                <a:cs typeface="Times New Roman" pitchFamily="18" charset="0"/>
              </a:rPr>
              <a:t>Life without education is meaningless and like the life of a beast. Every aspect and incident needs education for its sound development.</a:t>
            </a:r>
          </a:p>
          <a:p>
            <a:pPr algn="just" fontAlgn="base">
              <a:buFont typeface="Wingdings" pitchFamily="2" charset="2"/>
              <a:buChar char="Ø"/>
            </a:pPr>
            <a:endParaRPr lang="en-GB" sz="2400" dirty="0" smtClean="0">
              <a:latin typeface="Times New Roman" pitchFamily="18" charset="0"/>
              <a:cs typeface="Times New Roman" pitchFamily="18" charset="0"/>
            </a:endParaRPr>
          </a:p>
          <a:p>
            <a:pPr algn="just" fontAlgn="base">
              <a:buFont typeface="Wingdings" pitchFamily="2" charset="2"/>
              <a:buChar char="Ø"/>
            </a:pPr>
            <a:r>
              <a:rPr lang="en-GB" sz="2800" dirty="0" smtClean="0">
                <a:latin typeface="Times New Roman" pitchFamily="18" charset="0"/>
                <a:cs typeface="Times New Roman" pitchFamily="18" charset="0"/>
              </a:rPr>
              <a:t>As per the definition of John Dewey, education reconstructs and remodels our experiences towards socially desirable way. </a:t>
            </a:r>
          </a:p>
          <a:p>
            <a:pPr algn="just" fontAlgn="base">
              <a:buFont typeface="Wingdings" pitchFamily="2" charset="2"/>
              <a:buChar char="Ø"/>
            </a:pPr>
            <a:endParaRPr lang="en-GB" sz="2400" dirty="0" smtClean="0">
              <a:latin typeface="Times New Roman" pitchFamily="18" charset="0"/>
              <a:cs typeface="Times New Roman" pitchFamily="18" charset="0"/>
            </a:endParaRPr>
          </a:p>
          <a:p>
            <a:pPr algn="just" fontAlgn="base">
              <a:buFont typeface="Wingdings" pitchFamily="2" charset="2"/>
              <a:buChar char="Ø"/>
            </a:pPr>
            <a:r>
              <a:rPr lang="en-GB" sz="2800" dirty="0" smtClean="0">
                <a:latin typeface="Times New Roman" pitchFamily="18" charset="0"/>
                <a:cs typeface="Times New Roman" pitchFamily="18" charset="0"/>
              </a:rPr>
              <a:t>Human </a:t>
            </a:r>
            <a:r>
              <a:rPr lang="en-GB" sz="2800" dirty="0" smtClean="0">
                <a:latin typeface="Times New Roman" pitchFamily="18" charset="0"/>
                <a:cs typeface="Times New Roman" pitchFamily="18" charset="0"/>
              </a:rPr>
              <a:t>behaviour </a:t>
            </a:r>
            <a:r>
              <a:rPr lang="en-GB" sz="2800" dirty="0" smtClean="0">
                <a:latin typeface="Times New Roman" pitchFamily="18" charset="0"/>
                <a:cs typeface="Times New Roman" pitchFamily="18" charset="0"/>
              </a:rPr>
              <a:t>is modified and improved through educational </a:t>
            </a:r>
            <a:r>
              <a:rPr lang="en-GB" sz="2800" dirty="0" smtClean="0">
                <a:latin typeface="Times New Roman" pitchFamily="18" charset="0"/>
                <a:cs typeface="Times New Roman" pitchFamily="18" charset="0"/>
              </a:rPr>
              <a:t>process.</a:t>
            </a:r>
            <a:endParaRPr lang="en-GB" sz="28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931069"/>
            <a:ext cx="8763000" cy="4924425"/>
          </a:xfrm>
          <a:prstGeom prst="rect">
            <a:avLst/>
          </a:prstGeom>
          <a:noFill/>
        </p:spPr>
        <p:txBody>
          <a:bodyPr wrap="square" rtlCol="0">
            <a:spAutoFit/>
          </a:bodyPr>
          <a:lstStyle/>
          <a:p>
            <a:pPr algn="just"/>
            <a:r>
              <a:rPr lang="en-IN" sz="3200" b="1" dirty="0" smtClean="0">
                <a:latin typeface="Times New Roman" pitchFamily="18" charset="0"/>
                <a:cs typeface="Times New Roman" pitchFamily="18" charset="0"/>
              </a:rPr>
              <a:t>Forms</a:t>
            </a:r>
            <a:r>
              <a:rPr lang="en-IN" sz="3600" b="1" dirty="0" smtClean="0">
                <a:latin typeface="Times New Roman" pitchFamily="18" charset="0"/>
                <a:cs typeface="Times New Roman" pitchFamily="18" charset="0"/>
              </a:rPr>
              <a:t> of Education</a:t>
            </a:r>
            <a:endParaRPr lang="en-IN" sz="4000" b="1" dirty="0" smtClean="0">
              <a:latin typeface="Times New Roman" pitchFamily="18" charset="0"/>
              <a:cs typeface="Times New Roman" pitchFamily="18" charset="0"/>
            </a:endParaRPr>
          </a:p>
          <a:p>
            <a:pPr algn="just"/>
            <a:endParaRPr lang="en-IN" sz="2000" b="1" dirty="0" smtClean="0">
              <a:latin typeface="Times New Roman" pitchFamily="18" charset="0"/>
              <a:cs typeface="Times New Roman" pitchFamily="18" charset="0"/>
            </a:endParaRPr>
          </a:p>
          <a:p>
            <a:pPr marL="514350" indent="-514350" algn="just">
              <a:buFont typeface="+mj-lt"/>
              <a:buAutoNum type="arabicPeriod"/>
            </a:pPr>
            <a:r>
              <a:rPr lang="en-IN" sz="2800" b="1" dirty="0" smtClean="0">
                <a:latin typeface="Times New Roman" pitchFamily="18" charset="0"/>
                <a:cs typeface="Times New Roman" pitchFamily="18" charset="0"/>
              </a:rPr>
              <a:t>Formal Education</a:t>
            </a:r>
            <a:r>
              <a:rPr lang="en-IN" sz="2000" b="1" dirty="0" smtClean="0">
                <a:latin typeface="Times New Roman" pitchFamily="18" charset="0"/>
                <a:cs typeface="Times New Roman" pitchFamily="18" charset="0"/>
              </a:rPr>
              <a:t>:</a:t>
            </a:r>
            <a:endParaRPr lang="en-IN" sz="2000" dirty="0" smtClean="0">
              <a:latin typeface="Times New Roman" pitchFamily="18" charset="0"/>
              <a:cs typeface="Times New Roman" pitchFamily="18" charset="0"/>
            </a:endParaRPr>
          </a:p>
          <a:p>
            <a:pPr marL="514350" indent="-514350" algn="just"/>
            <a:endParaRPr lang="en-GB" sz="1400" dirty="0" smtClean="0">
              <a:latin typeface="Times New Roman" pitchFamily="18" charset="0"/>
              <a:cs typeface="Times New Roman" pitchFamily="18" charset="0"/>
            </a:endParaRPr>
          </a:p>
          <a:p>
            <a:pPr marL="514350" indent="-514350" algn="just">
              <a:buFont typeface="Wingdings" pitchFamily="2" charset="2"/>
              <a:buChar char="Ø"/>
            </a:pPr>
            <a:r>
              <a:rPr lang="en-GB" sz="2000" dirty="0" smtClean="0">
                <a:latin typeface="Times New Roman" pitchFamily="18" charset="0"/>
                <a:cs typeface="Times New Roman" pitchFamily="18" charset="0"/>
              </a:rPr>
              <a:t> </a:t>
            </a:r>
            <a:r>
              <a:rPr lang="en-GB" sz="2400" dirty="0" smtClean="0">
                <a:latin typeface="Times New Roman" pitchFamily="18" charset="0"/>
                <a:cs typeface="Times New Roman" pitchFamily="18" charset="0"/>
              </a:rPr>
              <a:t>Formal education is that which is continuously and deliberately planned    for modification of behaviour with a particular end in view.</a:t>
            </a:r>
          </a:p>
          <a:p>
            <a:pPr marL="514350" indent="-514350" algn="just">
              <a:buFont typeface="Wingdings" pitchFamily="2" charset="2"/>
              <a:buChar char="Ø"/>
            </a:pPr>
            <a:r>
              <a:rPr lang="en-GB" sz="2400" dirty="0" smtClean="0">
                <a:latin typeface="Times New Roman" pitchFamily="18" charset="0"/>
                <a:cs typeface="Times New Roman" pitchFamily="18" charset="0"/>
              </a:rPr>
              <a:t> It is pre-planned direct, organized and given in specific educational institutions such as schools and colleges.  </a:t>
            </a:r>
          </a:p>
          <a:p>
            <a:pPr marL="514350" indent="-514350" algn="just">
              <a:buFont typeface="Wingdings" pitchFamily="2" charset="2"/>
              <a:buChar char="Ø"/>
            </a:pPr>
            <a:r>
              <a:rPr lang="en-GB" sz="2400" dirty="0" smtClean="0">
                <a:latin typeface="Times New Roman" pitchFamily="18" charset="0"/>
                <a:cs typeface="Times New Roman" pitchFamily="18" charset="0"/>
              </a:rPr>
              <a:t>It is limited to a specific period and it has well- defined curriculum. </a:t>
            </a:r>
          </a:p>
          <a:p>
            <a:pPr marL="514350" indent="-514350" algn="just">
              <a:buFont typeface="Wingdings" pitchFamily="2" charset="2"/>
              <a:buChar char="Ø"/>
            </a:pPr>
            <a:r>
              <a:rPr lang="en-GB" sz="2400" dirty="0" smtClean="0">
                <a:latin typeface="Times New Roman" pitchFamily="18" charset="0"/>
                <a:cs typeface="Times New Roman" pitchFamily="18" charset="0"/>
              </a:rPr>
              <a:t> It is given by qualified and trained teachers.  </a:t>
            </a:r>
          </a:p>
          <a:p>
            <a:pPr marL="514350" indent="-514350" algn="just">
              <a:buFont typeface="Wingdings" pitchFamily="2" charset="2"/>
              <a:buChar char="Ø"/>
            </a:pPr>
            <a:r>
              <a:rPr lang="en-GB" sz="2400" dirty="0" smtClean="0">
                <a:latin typeface="Times New Roman" pitchFamily="18" charset="0"/>
                <a:cs typeface="Times New Roman" pitchFamily="18" charset="0"/>
              </a:rPr>
              <a:t>Formal education observe strict discipline.</a:t>
            </a:r>
            <a:endParaRPr lang="en-US" sz="2400"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263</TotalTime>
  <Words>520</Words>
  <Application>Microsoft Office PowerPoint</Application>
  <PresentationFormat>On-screen Show (4:3)</PresentationFormat>
  <Paragraphs>83</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Slide 1</vt:lpstr>
      <vt:lpstr>Slide 2</vt:lpstr>
      <vt:lpstr>   Meaning of Education:</vt:lpstr>
      <vt:lpstr>     Derivative Meaning of Education:</vt:lpstr>
      <vt:lpstr>“Educere”  means “ to enhance” , “to develop”, “to improve”, “to drawing”, “to lead out” . Each and every child has the innate power and it should be properly cared ,given scope  to develop.  “Educatum” means to “to train”, “act of teaching or training”. Education is something which is imposed from outside.   “E+ Duco” “E” means out of and “Duco” means   “ to lead”. Education means to draw out something and to put in something.</vt:lpstr>
      <vt:lpstr>Narrow and Broad Meaning of Education:   Education ,in narrow sense is planned, organized, and formalized process. It is imparted at a particular place like  school, college and at a definite time.      In the wider sense,  education means the process of total development of the child from infancy to maturity. It means the total influence of the various agencies of the environment on the personality of the child.</vt:lpstr>
      <vt:lpstr>Slide 7</vt:lpstr>
      <vt:lpstr>Slide 8</vt:lpstr>
      <vt:lpstr>Slide 9</vt:lpstr>
      <vt:lpstr>Slide 10</vt:lpstr>
      <vt:lpstr>Slide 11</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Meaning of Memory,  factors of Memory, Types of Memory</dc:title>
  <dc:creator>Goswami</dc:creator>
  <cp:lastModifiedBy>Windows User</cp:lastModifiedBy>
  <cp:revision>37</cp:revision>
  <dcterms:created xsi:type="dcterms:W3CDTF">2006-08-16T00:00:00Z</dcterms:created>
  <dcterms:modified xsi:type="dcterms:W3CDTF">2022-06-29T05:14:14Z</dcterms:modified>
</cp:coreProperties>
</file>